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Lst>
  <p:notesMasterIdLst>
    <p:notesMasterId r:id="rId22"/>
  </p:notesMasterIdLst>
  <p:sldIdLst>
    <p:sldId id="256" r:id="rId3"/>
    <p:sldId id="257"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8" roundtripDataSignature="AMtx7mi+945cF1DZ1u3C9gGH3qOVKK7Y7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744"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8" Type="http://customschemas.google.com/relationships/presentationmetadata" Target="meta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 name="Google Shape;16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0ff3bbabda_3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g20ff3bbabda_3_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a:buNone/>
            </a:pPr>
            <a:r>
              <a:rPr lang="en-GB"/>
              <a:t>A year might seem like a short amount of time but in the world of technology it is not that long at all. Remember the internet never forgets and it definitely never forgives.</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GB"/>
              <a:t>Very similar to the Melissa virus there was a new email making the rounds. Appearing as a sweet love letter to the use the I Love You virus lured people into a false sense of security only to attack them when they clicked on it. Once the email had been opened it overwrote the users picture files and then automatically sent itself to the first 50 contacts within your contacts list allowing it to spread.</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GB"/>
              <a:t>For an attack at the time it was rapid, becoming global within a few hours. I believe that it is fair to say that I Love You spread like wildfire due to we as humans wanting to feel some connection to other people. However, if something similar was to appear today there would be a lower chance of it having such a big impact due to people (hopefully) being more vigilant when it comes to emails.</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GB"/>
              <a:t>If you were around at the time how many of you would have opened the email? How many of you would have opened it without using a traditional email browser?</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endParaRPr/>
          </a:p>
        </p:txBody>
      </p:sp>
      <p:sp>
        <p:nvSpPr>
          <p:cNvPr id="263" name="Google Shape;263;g20ff3bbabda_3_5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0ff3bbabda_3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20ff3bbabda_3_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a:buNone/>
            </a:pPr>
            <a:r>
              <a:rPr lang="en-GB"/>
              <a:t>2000 was not only the year of I Love You, there was something that could be used to cause a lot more damage being deployed in the background.</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GB"/>
              <a:t>If there was something people hated more at the time it would be spam emails. With SMS still growing in size and email was the primary way that people were communication with each other. But if every time you opened your email all you could see was spam you would get pretty annoyed extremely quickly.</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GB"/>
              <a:t>This is where EarthLink Spam botnet comes in. It was designed with a simple single task in mind, send out as much spam as possible. In total it accounted for about 25% of all email spam at the time which is about 1.25 billion messages in total.</a:t>
            </a:r>
            <a:endParaRPr/>
          </a:p>
        </p:txBody>
      </p:sp>
      <p:sp>
        <p:nvSpPr>
          <p:cNvPr id="272" name="Google Shape;272;g20ff3bbabda_3_6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0ff3bbabda_3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g20ff3bbabda_3_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a:buNone/>
            </a:pPr>
            <a:r>
              <a:rPr lang="en-GB"/>
              <a:t>I am going to time skip quite a bit here, it is not that there was nothing going on, it is just that there wasn’t anything that I wanted to talk about but please do let me know if there is something you think I missed and maybe even do a 5 minute talk about it.</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GB"/>
              <a:t>Up to this point I have talked about 3 different email viruses that have all cause damage in their own way but none of them compare to MyDoom.exe</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GB"/>
              <a:t>MyDoom is the world’s fastest growing email worm suppassing ILoveYou, it still holds the record to this day.</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GB"/>
              <a:t>How the virus operated was by sending out emails from an infected computer. The emails read “I’m just doing my job, nothing personal, sorry” with an attachment. Each time people would look at their inbox there would be another copy of the email. It would also read through the users Outlook contacts and send itself to every single one it could find but it was also smart about it, it didn’t send itself to address that would be able to identify or block it. </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GB"/>
              <a:t>The worm infected hundreds of thousands of computers and added in backdoors to the devices. MyDoom added itself to the system register and opened listening TCP ports. Adding itself to the system folder allowed for persistence whether the computer was restarted or not.</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GB"/>
              <a:t>By the time it was done the worm had slowed overall internet traffic by about 10% and 1 in 10 emails carry the worm. A terminal allows the users of the worm to send a command to the botnet giving it which services it would like it to attack using a DDOS attack.</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GB"/>
              <a:t>There are many different variations of the MyDoom worm but none were more effective than the original MyDoom.A however, the backdoor added by MyDoom.A allowed the other versions to propagate themselves into the already affected computers.</a:t>
            </a:r>
            <a:endParaRPr/>
          </a:p>
        </p:txBody>
      </p:sp>
      <p:sp>
        <p:nvSpPr>
          <p:cNvPr id="281" name="Google Shape;281;g20ff3bbabda_3_7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20ff3bbabda_3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 name="Google Shape;289;g20ff3bbabda_3_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a:buNone/>
            </a:pPr>
            <a:r>
              <a:rPr lang="en-GB"/>
              <a:t>Welcome to 2005, the social media space is kicking off with a platform called mySpace allowing people to express themselves by adding their own unique styles to their profile on the website. But at the end of the day it was all running on the same code people had been using for a while to build different websites.</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GB"/>
              <a:t>Samy Kamkar created a small script that would go would make it so anyone who viewed his profile would automatically become friends with him. It would also adapt the persons profile under the heroes category to include “but most of all, Samy is my hero”.</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GB"/>
              <a:t>Code not only made the people who viewed Samy’s profile his friend it copied the code he used onto the other person's profile allowing it to spread.</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GB"/>
              <a:t>Imagine just writing a small bit of code and then within less than a day everyone on the social media platform becomes friends with you.</a:t>
            </a:r>
            <a:endParaRPr/>
          </a:p>
        </p:txBody>
      </p:sp>
      <p:sp>
        <p:nvSpPr>
          <p:cNvPr id="290" name="Google Shape;290;g20ff3bbabda_3_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0fe8ac0749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g20fe8ac0749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a:buNone/>
            </a:pPr>
            <a:r>
              <a:rPr lang="en-GB"/>
              <a:t>Attacked nantaz</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GB"/>
              <a:t>Attacked compromised uranium enrichment</a:t>
            </a:r>
            <a:endParaRPr/>
          </a:p>
          <a:p>
            <a:pPr marL="0" lvl="0" indent="0" algn="l" rtl="0">
              <a:lnSpc>
                <a:spcPct val="100000"/>
              </a:lnSpc>
              <a:spcBef>
                <a:spcPts val="0"/>
              </a:spcBef>
              <a:spcAft>
                <a:spcPts val="0"/>
              </a:spcAft>
              <a:buClr>
                <a:schemeClr val="dk1"/>
              </a:buClr>
              <a:buSzPts val="1200"/>
              <a:buFont typeface="Arial"/>
              <a:buNone/>
            </a:pPr>
            <a:r>
              <a:rPr lang="en-GB"/>
              <a:t>attacked operation of centrifuges which seperate neculear material (heavy water)</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GB"/>
              <a:t>Stuxnet functions by targeting machines using the Microsoft Windows operating system and networks, then seeking out Siemens Step7 software. Stuxnet reportedly compromised Iranian PLCs, collecting information on industrial systems and causing the fast-spinning centrifuges to tear themselves apart </a:t>
            </a:r>
            <a:endParaRPr/>
          </a:p>
          <a:p>
            <a:pPr marL="0" lvl="0" indent="0" algn="l" rtl="0">
              <a:lnSpc>
                <a:spcPct val="100000"/>
              </a:lnSpc>
              <a:spcBef>
                <a:spcPts val="0"/>
              </a:spcBef>
              <a:spcAft>
                <a:spcPts val="0"/>
              </a:spcAft>
              <a:buClr>
                <a:schemeClr val="dk1"/>
              </a:buClr>
              <a:buSzPts val="1200"/>
              <a:buFont typeface="Arial"/>
              <a:buNone/>
            </a:pPr>
            <a:endParaRPr/>
          </a:p>
        </p:txBody>
      </p:sp>
      <p:sp>
        <p:nvSpPr>
          <p:cNvPr id="300" name="Google Shape;300;g20fe8ac0749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0ff3bbabda_3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0" name="Google Shape;310;g20ff3bbabda_3_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a:buNone/>
            </a:pPr>
            <a:r>
              <a:rPr lang="en-GB"/>
              <a:t>2013 what an amazing year. Edward Snowden becomes famous for leaking classified american secrets and scientists use a 3D printer to create a living lab grown ear.</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GB"/>
              <a:t>But you aren’t here to learn about the interesting facts of that year, you’re far more interested in learning about what is considered to be the world's first piece of ransomware to demand bitcoin as payment. Yes, it was 2013 when hackers demand people pay using bitcoin to get their precious files back and even when they did it was unlikely they would actually get the decrypt key(then again what stops them from remotely reactiving the ransomware later down the line).</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GB"/>
              <a:t>Bitcoin was still fairly new and was considered very much an enthusiast thing to know about so getting everyday people to pay using the method was a big hurdle but when it comes to people doing things they don’t completely understand it is probably a lot easier to get them to follow through with it.</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GB"/>
              <a:t>Obviously this single instance of ransomware asking for cryptocurrency would spark the entire sector to do it.</a:t>
            </a:r>
            <a:endParaRPr/>
          </a:p>
        </p:txBody>
      </p:sp>
      <p:sp>
        <p:nvSpPr>
          <p:cNvPr id="311" name="Google Shape;311;g20ff3bbabda_3_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0ff3bbabda_3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8" name="Google Shape;318;g20ff3bbabda_3_10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GB"/>
              <a:t>Now just before we move onto probably my favourite attack of the 2017 year we have to quickly talk about the monumental screw up by the NSA.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Enter a group known only as the ShadowBrokers, some extremely skilled hackers who have managed to break into the NSA’s filesystem and taken a large dump of data. In these dumps were various reports of cyber weapons that the NSA had been working on, obviously the hacking group released everything they had onto the web prompting ill fitting actors to use it to their advantage.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Now while I am sure the people working at the NSA are smart it appears although the ShadowBrokers are smarter as in April 2017 the most significant dump was released.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What was released was an exploitation framework codenamed Fuzzbunch. Part of this framework was a piece of malware known internally at the NSA as DoublePulsar. DoublePulsar was a backdoor attack that contained the now infamous EternalBlue exploit. EternalBlue was a zero day exploit that the NSA kept in their pocket which targeted Microsoft’s SMB protocol.</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Now based on what I have just said a lot of you have probably realised which attack I am going to talk about and those of you who were at hackers last year will know as I did a 5 minute talk on just this one attack.</a:t>
            </a:r>
            <a:endParaRPr/>
          </a:p>
        </p:txBody>
      </p:sp>
      <p:sp>
        <p:nvSpPr>
          <p:cNvPr id="319" name="Google Shape;319;g20ff3bbabda_3_10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0fbd760a6b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g20fbd760a6b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a:buNone/>
            </a:pPr>
            <a:r>
              <a:rPr lang="en-GB"/>
              <a:t>Thanks to the ShadowBrokers leaking the NSA files mentioned previously a new piece of ransomware was released and it caused havoc especially to systems within the UK.</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GB"/>
              <a:t>Wannacry was your standard piece of ransomware that encrypted your files and demanded payment in order for you to get the key to recover them. This piece of ransomware just happened to cripple a vital part of the UK system, the NHS.</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GB"/>
              <a:t>Now the EternalBlue exploit was known well before Wennacry was released and caused all the damage it did. Microsoft even released a patch for the exploit when soon after they became aware of it. So the question is how did it manage to cause such a big problem? Well when it comes to important systems that run the infrastructure of entire companies </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GB"/>
              <a:t>a) don’t run it on windows duh</a:t>
            </a:r>
            <a:endParaRPr/>
          </a:p>
          <a:p>
            <a:pPr marL="0" lvl="0" indent="0" algn="l" rtl="0">
              <a:lnSpc>
                <a:spcPct val="100000"/>
              </a:lnSpc>
              <a:spcBef>
                <a:spcPts val="0"/>
              </a:spcBef>
              <a:spcAft>
                <a:spcPts val="0"/>
              </a:spcAft>
              <a:buClr>
                <a:schemeClr val="dk1"/>
              </a:buClr>
              <a:buSzPts val="1200"/>
              <a:buFont typeface="Arial"/>
              <a:buNone/>
            </a:pPr>
            <a:r>
              <a:rPr lang="en-GB"/>
              <a:t>b) but it also costs a lot to take machines offline and update them and each update quite often has to be internally validated before it can be push to systems. </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GB"/>
              <a:t>That combined with the fact that there were more pressing vulnerabilities that needed to be patched placed EternalBlue onto the back burner until it was too late. The fact that such a hole within windows allowed the attack to spread at a rapid rate to all the systems that were not uptodate which was quite a few. Knowing this the misconception that the attack was targeted toward the NHS is not correct, it just happened that the NHS was one of these organisations that did not update their systems to the patch for EternalBlue.</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GB"/>
              <a:t>It is also said that the attack was geared towards windows XP and while XP did have the EternalBlue hole within its system, Wannacry didn’t reliably work on the operating system. Instead it was geared more towards Windows 7 which a large number of businesses were using at the time.</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GB"/>
              <a:t>Now thankfully Wannacry was stopped from spreading by Marcus Hutchins who was a researcher at the time. Putting the attack into a VM and monitoring the traffic it was sending he noticed it was reaching out to a domain, so he purchased the domain. As the attack stopped receiving a signal from the domain it kept spreading but didn’t execute. </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GB"/>
              <a:t>However, it could have quite easily have gone the other way. Rather than the ransomware being turned off it could have been programmed to immediately delete everything on the users computer upon infiltrating the system if it doesn’t get a response from the domain. The fact that Marcus didn’t consider this and just brought the domain rubs some cyber experts the wrong way but thankfully it turned out alright.</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GB"/>
              <a:t>Plus right after this Marcus was arrested, but that was for something different.</a:t>
            </a:r>
            <a:endParaRPr/>
          </a:p>
        </p:txBody>
      </p:sp>
      <p:sp>
        <p:nvSpPr>
          <p:cNvPr id="328" name="Google Shape;328;g20fbd760a6b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0ff3bbabda_3_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5" name="Google Shape;335;g20ff3bbabda_3_1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GB"/>
              <a:t>The last one I want to touch on is GrandCrab, also known as ransomware as a service. That is right for the low low price of £10 you too can get your own ransomware that you can use to infect other peoples computers and make money while you sleep.</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On a more serious note this really is an issue, there are groups out there that just focus on the code development of these malicious attacks and then sell them to 3rd parties to carry out the attacks. Now while they could buy it once and then keep using that version the technology industry is a fast paced moving environment where new security updates are constantly being released to solve known issues. So if you keep an old version of the software it is unlikely to work for extended periods of time. This creates the service model where people keep coming back to get the latest version so that they can continue to make money attacking people.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GrandCrab did the smart thing though, they distanced themselves from the actual organisations that were being attacked. With no motive and just the drive to make money there isn’t really a lot that can be done to stop things like this.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As the online world move more and more toward everything being a subscription service attacks like this that are made and sold by separate companies to distance themselves from the attacks is going to become more and more likely. In Fact I am sure that there are quite a few of them out there already, it is just that this one is credited as the first one.</a:t>
            </a:r>
            <a:endParaRPr/>
          </a:p>
        </p:txBody>
      </p:sp>
      <p:sp>
        <p:nvSpPr>
          <p:cNvPr id="336" name="Google Shape;336;g20ff3bbabda_3_1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0ff3bbabda_3_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 name="Google Shape;343;g20ff3bbabda_3_8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a:buNone/>
            </a:pPr>
            <a:endParaRPr/>
          </a:p>
        </p:txBody>
      </p:sp>
      <p:sp>
        <p:nvSpPr>
          <p:cNvPr id="344" name="Google Shape;344;g20ff3bbabda_3_8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endParaRPr/>
          </a:p>
        </p:txBody>
      </p:sp>
      <p:sp>
        <p:nvSpPr>
          <p:cNvPr id="166" name="Google Shape;166;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2bc959ac8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g12bc959ac84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a:buNone/>
            </a:pPr>
            <a:r>
              <a:rPr lang="en-GB"/>
              <a:t>Just a quick question for everyone in the room, how many of you would pick a memory stick up off the floor if you saw one laying there?</a:t>
            </a:r>
            <a:endParaRPr/>
          </a:p>
          <a:p>
            <a:pPr marL="0" lvl="0" indent="0" algn="l" rtl="0">
              <a:lnSpc>
                <a:spcPct val="100000"/>
              </a:lnSpc>
              <a:spcBef>
                <a:spcPts val="0"/>
              </a:spcBef>
              <a:spcAft>
                <a:spcPts val="0"/>
              </a:spcAft>
              <a:buClr>
                <a:schemeClr val="dk1"/>
              </a:buClr>
              <a:buSzPts val="1200"/>
              <a:buFont typeface="Arial"/>
              <a:buNone/>
            </a:pPr>
            <a:r>
              <a:rPr lang="en-GB"/>
              <a:t>Out of those that raised their hand how many of you would also plug that memory stick or storage device into your own computer or other electronic device?</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GB"/>
              <a:t>Now as we have grown up in the digital age we know that just plugging any random old thing we find into our devices could potentially cause quite a bit of damage to our personal devices. But when did this worry of malware, worms and virus all come from and why did it all start?</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GB"/>
              <a:t>This weeks session is going to be a brief history of attacks that it is good to have a background knowledge of, going from what is considered the very first malware attack to the current day. I am going to also mention that this does not cover very single virus in the world, as technology become more accessible to those around the world the number of attack vectors created increased, I will be going over what I consider to be the big ones that you should know a little about.</a:t>
            </a:r>
            <a:endParaRPr/>
          </a:p>
        </p:txBody>
      </p:sp>
      <p:sp>
        <p:nvSpPr>
          <p:cNvPr id="199" name="Google Shape;199;g12bc959ac84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0fe8ac0749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g20fe8ac0749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a:buNone/>
            </a:pPr>
            <a:endParaRPr/>
          </a:p>
          <a:p>
            <a:pPr marL="457200" lvl="0" indent="-317500" algn="l" rtl="0">
              <a:lnSpc>
                <a:spcPct val="100000"/>
              </a:lnSpc>
              <a:spcBef>
                <a:spcPts val="0"/>
              </a:spcBef>
              <a:spcAft>
                <a:spcPts val="0"/>
              </a:spcAft>
              <a:buSzPts val="1400"/>
              <a:buChar char="●"/>
            </a:pPr>
            <a:r>
              <a:rPr lang="en-GB"/>
              <a:t>Argued whether the first concept of a virus came before 1970 with John Von Neumann’s book Theory of self reproducing automata however as this was only a theoretical (being on pen and paper) I tend to ignore it</a:t>
            </a:r>
            <a:endParaRPr/>
          </a:p>
          <a:p>
            <a:pPr marL="457200" lvl="0" indent="-317500" algn="l" rtl="0">
              <a:lnSpc>
                <a:spcPct val="100000"/>
              </a:lnSpc>
              <a:spcBef>
                <a:spcPts val="0"/>
              </a:spcBef>
              <a:spcAft>
                <a:spcPts val="0"/>
              </a:spcAft>
              <a:buSzPts val="1400"/>
              <a:buChar char="●"/>
            </a:pPr>
            <a:r>
              <a:rPr lang="en-GB"/>
              <a:t>Instead start with the year 1971 well before I was born, where a man named Bob Thomas created something he called Creeper.</a:t>
            </a:r>
            <a:endParaRPr/>
          </a:p>
        </p:txBody>
      </p:sp>
      <p:sp>
        <p:nvSpPr>
          <p:cNvPr id="207" name="Google Shape;207;g20fe8ac0749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0ff3bbabda_3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g20ff3bbabda_3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r>
              <a:rPr lang="en-GB"/>
              <a:t>Now technology was still fairly new at the time and the internet in the form that we currently know it was still a long way from existing but there was ARPANET (Advanced Research Projects Agency Network). All ARPANET allowed computers to do was remotely connect to each other (the baby internet) but that was enough for a proof of concept to be born.</a:t>
            </a:r>
            <a:endParaRPr/>
          </a:p>
          <a:p>
            <a:pPr marL="171450" lvl="0" indent="-95250" algn="l" rtl="0">
              <a:lnSpc>
                <a:spcPct val="100000"/>
              </a:lnSpc>
              <a:spcBef>
                <a:spcPts val="0"/>
              </a:spcBef>
              <a:spcAft>
                <a:spcPts val="0"/>
              </a:spcAft>
              <a:buClr>
                <a:schemeClr val="dk1"/>
              </a:buClr>
              <a:buSzPts val="1200"/>
              <a:buFont typeface="Arial"/>
              <a:buNone/>
            </a:pPr>
            <a:endParaRPr/>
          </a:p>
          <a:p>
            <a:pPr marL="171450" lvl="0" indent="-95250" algn="l" rtl="0">
              <a:lnSpc>
                <a:spcPct val="100000"/>
              </a:lnSpc>
              <a:spcBef>
                <a:spcPts val="0"/>
              </a:spcBef>
              <a:spcAft>
                <a:spcPts val="0"/>
              </a:spcAft>
              <a:buClr>
                <a:schemeClr val="dk1"/>
              </a:buClr>
              <a:buSzPts val="1200"/>
              <a:buFont typeface="Arial"/>
              <a:buNone/>
            </a:pPr>
            <a:r>
              <a:rPr lang="en-GB"/>
              <a:t>Developed by Bob Thomas the Creeper virus would actually be classed as a worm by modern day standards, all it did was travelled from computer to computer displaying the message “I’m the creeper, catch me if you can” and that was it. For their first iteration clearly viruses were not really something to worry about. However, this first version of Creeper would be iterated on by Ray Tomlinson, he would give the virus the ability to leave a copy of itself on the hosts machine as it travelled to the next machine, creating the first instance of a self replicating virus.</a:t>
            </a:r>
            <a:endParaRPr/>
          </a:p>
          <a:p>
            <a:pPr marL="171450" lvl="0" indent="-95250" algn="l" rtl="0">
              <a:lnSpc>
                <a:spcPct val="100000"/>
              </a:lnSpc>
              <a:spcBef>
                <a:spcPts val="0"/>
              </a:spcBef>
              <a:spcAft>
                <a:spcPts val="0"/>
              </a:spcAft>
              <a:buClr>
                <a:schemeClr val="dk1"/>
              </a:buClr>
              <a:buSzPts val="1200"/>
              <a:buFont typeface="Arial"/>
              <a:buNone/>
            </a:pPr>
            <a:endParaRPr/>
          </a:p>
          <a:p>
            <a:pPr marL="171450" lvl="0" indent="-95250" algn="l" rtl="0">
              <a:lnSpc>
                <a:spcPct val="100000"/>
              </a:lnSpc>
              <a:spcBef>
                <a:spcPts val="0"/>
              </a:spcBef>
              <a:spcAft>
                <a:spcPts val="0"/>
              </a:spcAft>
              <a:buClr>
                <a:schemeClr val="dk1"/>
              </a:buClr>
              <a:buSzPts val="1200"/>
              <a:buFont typeface="Arial"/>
              <a:buNone/>
            </a:pPr>
            <a:r>
              <a:rPr lang="en-GB"/>
              <a:t>Leaving this virus to travel around a research network was probably not the best idea so to combat it Ray created The Reaper. The Reaper travelled from computer to computer just like the Creeper but removed instances of the creeper from the device as it travelled and it could be argued that it the Reaper is the first form of antivirus.</a:t>
            </a:r>
            <a:endParaRPr/>
          </a:p>
          <a:p>
            <a:pPr marL="171450" lvl="0" indent="-95250" algn="l" rtl="0">
              <a:lnSpc>
                <a:spcPct val="100000"/>
              </a:lnSpc>
              <a:spcBef>
                <a:spcPts val="0"/>
              </a:spcBef>
              <a:spcAft>
                <a:spcPts val="0"/>
              </a:spcAft>
              <a:buClr>
                <a:schemeClr val="dk1"/>
              </a:buClr>
              <a:buSzPts val="1200"/>
              <a:buFont typeface="Arial"/>
              <a:buNone/>
            </a:pPr>
            <a:endParaRPr/>
          </a:p>
          <a:p>
            <a:pPr marL="171450" lvl="0" indent="-95250" algn="l" rtl="0">
              <a:lnSpc>
                <a:spcPct val="100000"/>
              </a:lnSpc>
              <a:spcBef>
                <a:spcPts val="0"/>
              </a:spcBef>
              <a:spcAft>
                <a:spcPts val="0"/>
              </a:spcAft>
              <a:buClr>
                <a:schemeClr val="dk1"/>
              </a:buClr>
              <a:buSzPts val="1200"/>
              <a:buFont typeface="Arial"/>
              <a:buNone/>
            </a:pPr>
            <a:r>
              <a:rPr lang="en-GB"/>
              <a:t>Moving along from the year 1971 we approach a time a lot closer to the 20th century </a:t>
            </a:r>
            <a:endParaRPr/>
          </a:p>
        </p:txBody>
      </p:sp>
      <p:sp>
        <p:nvSpPr>
          <p:cNvPr id="215" name="Google Shape;215;g20ff3bbabda_3_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0ff3bbabda_3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g20ff3bbabda_3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76200" lvl="0" indent="0" algn="l" rtl="0">
              <a:lnSpc>
                <a:spcPct val="100000"/>
              </a:lnSpc>
              <a:spcBef>
                <a:spcPts val="0"/>
              </a:spcBef>
              <a:spcAft>
                <a:spcPts val="0"/>
              </a:spcAft>
              <a:buClr>
                <a:schemeClr val="dk1"/>
              </a:buClr>
              <a:buSzPts val="1200"/>
              <a:buFont typeface="Arial"/>
              <a:buNone/>
            </a:pPr>
            <a:r>
              <a:rPr lang="en-GB"/>
              <a:t>On the board there is a question, it is split into 2 separate parts. Just think about it for a second. Are Apple machines more secure than others, Apple would like people to think so but I want to know what you think.</a:t>
            </a:r>
            <a:endParaRPr/>
          </a:p>
          <a:p>
            <a:pPr marL="76200" lvl="0" indent="0" algn="l" rtl="0">
              <a:lnSpc>
                <a:spcPct val="100000"/>
              </a:lnSpc>
              <a:spcBef>
                <a:spcPts val="0"/>
              </a:spcBef>
              <a:spcAft>
                <a:spcPts val="0"/>
              </a:spcAft>
              <a:buClr>
                <a:schemeClr val="dk1"/>
              </a:buClr>
              <a:buSzPts val="1200"/>
              <a:buFont typeface="Arial"/>
              <a:buNone/>
            </a:pPr>
            <a:endParaRPr/>
          </a:p>
          <a:p>
            <a:pPr marL="76200" lvl="0" indent="0" algn="l" rtl="0">
              <a:lnSpc>
                <a:spcPct val="100000"/>
              </a:lnSpc>
              <a:spcBef>
                <a:spcPts val="0"/>
              </a:spcBef>
              <a:spcAft>
                <a:spcPts val="0"/>
              </a:spcAft>
              <a:buClr>
                <a:schemeClr val="dk1"/>
              </a:buClr>
              <a:buSzPts val="1200"/>
              <a:buFont typeface="Arial"/>
              <a:buNone/>
            </a:pPr>
            <a:r>
              <a:rPr lang="en-GB"/>
              <a:t>Just quickly hand up if you think Apple machines are more secure than windows computers?</a:t>
            </a:r>
            <a:endParaRPr/>
          </a:p>
          <a:p>
            <a:pPr marL="76200" lvl="0" indent="0" algn="l" rtl="0">
              <a:lnSpc>
                <a:spcPct val="100000"/>
              </a:lnSpc>
              <a:spcBef>
                <a:spcPts val="0"/>
              </a:spcBef>
              <a:spcAft>
                <a:spcPts val="0"/>
              </a:spcAft>
              <a:buClr>
                <a:schemeClr val="dk1"/>
              </a:buClr>
              <a:buSzPts val="1200"/>
              <a:buFont typeface="Arial"/>
              <a:buNone/>
            </a:pPr>
            <a:endParaRPr/>
          </a:p>
          <a:p>
            <a:pPr marL="76200" lvl="0" indent="0" algn="l" rtl="0">
              <a:lnSpc>
                <a:spcPct val="100000"/>
              </a:lnSpc>
              <a:spcBef>
                <a:spcPts val="0"/>
              </a:spcBef>
              <a:spcAft>
                <a:spcPts val="0"/>
              </a:spcAft>
              <a:buClr>
                <a:schemeClr val="dk1"/>
              </a:buClr>
              <a:buSzPts val="1200"/>
              <a:buFont typeface="Arial"/>
              <a:buNone/>
            </a:pPr>
            <a:r>
              <a:rPr lang="en-GB"/>
              <a:t>And hands up if you think they are more secure than Linux machines?]</a:t>
            </a:r>
            <a:endParaRPr/>
          </a:p>
          <a:p>
            <a:pPr marL="76200" lvl="0" indent="0" algn="l" rtl="0">
              <a:lnSpc>
                <a:spcPct val="100000"/>
              </a:lnSpc>
              <a:spcBef>
                <a:spcPts val="0"/>
              </a:spcBef>
              <a:spcAft>
                <a:spcPts val="0"/>
              </a:spcAft>
              <a:buClr>
                <a:schemeClr val="dk1"/>
              </a:buClr>
              <a:buSzPts val="1200"/>
              <a:buFont typeface="Arial"/>
              <a:buNone/>
            </a:pPr>
            <a:endParaRPr/>
          </a:p>
          <a:p>
            <a:pPr marL="76200" lvl="0" indent="0" algn="l" rtl="0">
              <a:lnSpc>
                <a:spcPct val="100000"/>
              </a:lnSpc>
              <a:spcBef>
                <a:spcPts val="0"/>
              </a:spcBef>
              <a:spcAft>
                <a:spcPts val="0"/>
              </a:spcAft>
              <a:buClr>
                <a:schemeClr val="dk1"/>
              </a:buClr>
              <a:buSzPts val="1200"/>
              <a:buFont typeface="Arial"/>
              <a:buNone/>
            </a:pPr>
            <a:r>
              <a:rPr lang="en-GB"/>
              <a:t>Well I have no evidence whatsoever to disprove anything that has just been said but the year of 1982 had something to say about Apple computers. Elk cloner was the first virus found in the wild. Built by 15 year old Rich Skrenta (which I still find a little hard to believe), the virus was designed to target Apple 2 systems and he used it to play pranks on his friends. As it was the year 1982 the only way to get the virus was to insert an infected floppy disk, from there the virus would infect the host computer and any other disks inserted into the machine. But after that the virus would lay in wait for quite some time. Then once the floppy disk was booted up for the 50th time the screen would go black and the message shown on the slides would appear on the users screen.</a:t>
            </a:r>
            <a:endParaRPr/>
          </a:p>
          <a:p>
            <a:pPr marL="76200" lvl="0" indent="0" algn="l" rtl="0">
              <a:lnSpc>
                <a:spcPct val="100000"/>
              </a:lnSpc>
              <a:spcBef>
                <a:spcPts val="0"/>
              </a:spcBef>
              <a:spcAft>
                <a:spcPts val="0"/>
              </a:spcAft>
              <a:buClr>
                <a:schemeClr val="dk1"/>
              </a:buClr>
              <a:buSzPts val="1200"/>
              <a:buFont typeface="Arial"/>
              <a:buNone/>
            </a:pPr>
            <a:endParaRPr/>
          </a:p>
          <a:p>
            <a:pPr marL="76200" lvl="0" indent="0" algn="l" rtl="0">
              <a:lnSpc>
                <a:spcPct val="100000"/>
              </a:lnSpc>
              <a:spcBef>
                <a:spcPts val="0"/>
              </a:spcBef>
              <a:spcAft>
                <a:spcPts val="0"/>
              </a:spcAft>
              <a:buClr>
                <a:schemeClr val="dk1"/>
              </a:buClr>
              <a:buSzPts val="1200"/>
              <a:buFont typeface="Arial"/>
              <a:buNone/>
            </a:pPr>
            <a:r>
              <a:rPr lang="en-GB"/>
              <a:t>Other than being a little bit annoying at first the virus was actually mostly harmless as all it took was a reboot of the computer and then you would be able to get back to what you were doing but it would still infect any disks you put into your machine and the time would start again, so it was only a matter of time before you saw the message once again.</a:t>
            </a:r>
            <a:endParaRPr/>
          </a:p>
          <a:p>
            <a:pPr marL="76200" lvl="0" indent="0" algn="l" rtl="0">
              <a:lnSpc>
                <a:spcPct val="100000"/>
              </a:lnSpc>
              <a:spcBef>
                <a:spcPts val="0"/>
              </a:spcBef>
              <a:spcAft>
                <a:spcPts val="0"/>
              </a:spcAft>
              <a:buClr>
                <a:schemeClr val="dk1"/>
              </a:buClr>
              <a:buSzPts val="1200"/>
              <a:buFont typeface="Arial"/>
              <a:buNone/>
            </a:pPr>
            <a:endParaRPr/>
          </a:p>
          <a:p>
            <a:pPr marL="76200" lvl="0" indent="0" algn="l" rtl="0">
              <a:lnSpc>
                <a:spcPct val="100000"/>
              </a:lnSpc>
              <a:spcBef>
                <a:spcPts val="0"/>
              </a:spcBef>
              <a:spcAft>
                <a:spcPts val="0"/>
              </a:spcAft>
              <a:buClr>
                <a:schemeClr val="dk1"/>
              </a:buClr>
              <a:buSzPts val="1200"/>
              <a:buFont typeface="Arial"/>
              <a:buNone/>
            </a:pPr>
            <a:r>
              <a:rPr lang="en-GB"/>
              <a:t>The 2 viruses we have talked about now are pretty harmless and do not really cause any damage to the systems they were running on (other than being slightly annoying for the user. This next one though was designed to stop pirates (sorry privateers) in their tracks.</a:t>
            </a:r>
            <a:endParaRPr/>
          </a:p>
        </p:txBody>
      </p:sp>
      <p:sp>
        <p:nvSpPr>
          <p:cNvPr id="225" name="Google Shape;225;g20ff3bbabda_3_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0ff3bbabda_3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g20ff3bbabda_3_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a:buNone/>
            </a:pPr>
            <a:r>
              <a:rPr lang="en-GB"/>
              <a:t>Welcome to 1986, year designated the year of peace by the united nations. And the year a virus for intellectual property protection was created. Two brothers Basit &amp; Amjad Farooq Alvi created a piece of medical software but knowing that people would try to pirate it they also created a virus to go along with it.</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GB"/>
              <a:t>The virus nicknamed brain was mostly harmless but took up a huge chunk of space within memory and slowed floppy disks down to a holt. The software also allowed the brother to track the infected machines. Encoded within the virus was a message that included their phone number and address so that people could contact them to fix their slowed machines.</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GB"/>
              <a:t>As the software was frequently stolen they become inundated with phone calls to remove brain from infected devices and when they removed the virus they also removed their software if they didn’t pay for it.</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GB"/>
              <a:t>Software developers 1: Privateers 0 </a:t>
            </a:r>
            <a:endParaRPr/>
          </a:p>
        </p:txBody>
      </p:sp>
      <p:sp>
        <p:nvSpPr>
          <p:cNvPr id="234" name="Google Shape;234;g20ff3bbabda_3_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0ff3bbabda_3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 name="Google Shape;242;g20ff3bbabda_3_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a:buNone/>
            </a:pPr>
            <a:r>
              <a:rPr lang="en-GB"/>
              <a:t>Software was making money but viruses were yet to, infact most malicious pieces of software only existed for the entertainment of those that made them. That was about to change. </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GB"/>
              <a:t>Joseph Popp had recently been rejected from a job at the world health organisation and was simultaneously about to change the landscape when it came to making money from viruses.</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GB"/>
              <a:t>AIDS Trojan was emailed out to various AIDS researchers worldwide using over 20,000 infected floppy disks. These disks contained a questionnaire about AIDS but on the 19th run it would change the files names to encrypted strings and hide them from the user. </a:t>
            </a:r>
            <a:endParaRPr/>
          </a:p>
          <a:p>
            <a:pPr marL="0" lvl="0" indent="0" algn="l" rtl="0">
              <a:lnSpc>
                <a:spcPct val="100000"/>
              </a:lnSpc>
              <a:spcBef>
                <a:spcPts val="0"/>
              </a:spcBef>
              <a:spcAft>
                <a:spcPts val="0"/>
              </a:spcAft>
              <a:buClr>
                <a:schemeClr val="dk1"/>
              </a:buClr>
              <a:buSzPts val="1200"/>
              <a:buFont typeface="Arial"/>
              <a:buNone/>
            </a:pPr>
            <a:r>
              <a:rPr lang="en-GB"/>
              <a:t>Along with encrypting the files a message would appear (shows on the slide) asking the user to pay a yearly lease or a one time fixed fee to access what was stored on the device.</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GB"/>
              <a:t>Joseph claimed that the ransomware was created to make money that he could donate to AIDS research but the timing with his rejection from the WHO matched up just too well. I will let you draw your own conclusions though. </a:t>
            </a:r>
            <a:endParaRPr/>
          </a:p>
        </p:txBody>
      </p:sp>
      <p:sp>
        <p:nvSpPr>
          <p:cNvPr id="243" name="Google Shape;243;g20ff3bbabda_3_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0ff3bbabda_3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 name="Google Shape;253;g20ff3bbabda_3_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a:buNone/>
            </a:pPr>
            <a:r>
              <a:rPr lang="en-GB"/>
              <a:t>Almost at the 2000 and the internet is full swing, everyone and their dog seems to want to get on the hype train. Something was brewing on the horizon.</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GB"/>
              <a:t>Picture this, you’ve just got home from a long day at work and you decide to logon to the family computer. As it slowly loads you make yourself a drink only to see you have an email titled “Important Message” from your father. Knowing it wasn’t for you and letting curiosity get the better of you, you open the email and glance at the attachments.</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GB"/>
              <a:t>Attached is a DOC file containing 80 pornographic websites within included usernames and passwords to access each one. </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GB"/>
              <a:t>The files contained within the email (while being a bit rude) would also infect the computer sending emails out to all of your contacts. Most of the time it would send the same files you received but other times it would add random files from your computer which can lead to quite some interesting situations. </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GB"/>
              <a:t>The virus was quickly contained but the damage that had been done and it sparked an imitation that appeared almost straight after it had been taken down.</a:t>
            </a:r>
            <a:endParaRPr/>
          </a:p>
        </p:txBody>
      </p:sp>
      <p:sp>
        <p:nvSpPr>
          <p:cNvPr id="254" name="Google Shape;254;g20ff3bbabda_3_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4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4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4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0"/>
        <p:cNvGrpSpPr/>
        <p:nvPr/>
      </p:nvGrpSpPr>
      <p:grpSpPr>
        <a:xfrm>
          <a:off x="0" y="0"/>
          <a:ext cx="0" cy="0"/>
          <a:chOff x="0" y="0"/>
          <a:chExt cx="0" cy="0"/>
        </a:xfrm>
      </p:grpSpPr>
      <p:sp>
        <p:nvSpPr>
          <p:cNvPr id="91" name="Google Shape;91;p2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3" name="Google Shape;93;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6"/>
        <p:cNvGrpSpPr/>
        <p:nvPr/>
      </p:nvGrpSpPr>
      <p:grpSpPr>
        <a:xfrm>
          <a:off x="0" y="0"/>
          <a:ext cx="0" cy="0"/>
          <a:chOff x="0" y="0"/>
          <a:chExt cx="0" cy="0"/>
        </a:xfrm>
      </p:grpSpPr>
      <p:sp>
        <p:nvSpPr>
          <p:cNvPr id="97" name="Google Shape;97;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 name="Google Shape;99;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2"/>
        <p:cNvGrpSpPr/>
        <p:nvPr/>
      </p:nvGrpSpPr>
      <p:grpSpPr>
        <a:xfrm>
          <a:off x="0" y="0"/>
          <a:ext cx="0" cy="0"/>
          <a:chOff x="0" y="0"/>
          <a:chExt cx="0" cy="0"/>
        </a:xfrm>
      </p:grpSpPr>
      <p:sp>
        <p:nvSpPr>
          <p:cNvPr id="103" name="Google Shape;103;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 name="Google Shape;105;p2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6" name="Google Shape;106;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9"/>
        <p:cNvGrpSpPr/>
        <p:nvPr/>
      </p:nvGrpSpPr>
      <p:grpSpPr>
        <a:xfrm>
          <a:off x="0" y="0"/>
          <a:ext cx="0" cy="0"/>
          <a:chOff x="0" y="0"/>
          <a:chExt cx="0" cy="0"/>
        </a:xfrm>
      </p:grpSpPr>
      <p:sp>
        <p:nvSpPr>
          <p:cNvPr id="110" name="Google Shape;110;p2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12" name="Google Shape;112;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5"/>
        <p:cNvGrpSpPr/>
        <p:nvPr/>
      </p:nvGrpSpPr>
      <p:grpSpPr>
        <a:xfrm>
          <a:off x="0" y="0"/>
          <a:ext cx="0" cy="0"/>
          <a:chOff x="0" y="0"/>
          <a:chExt cx="0" cy="0"/>
        </a:xfrm>
      </p:grpSpPr>
      <p:sp>
        <p:nvSpPr>
          <p:cNvPr id="116" name="Google Shape;116;p2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2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8" name="Google Shape;118;p2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p2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0" name="Google Shape;120;p2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1" name="Google Shape;121;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4"/>
        <p:cNvGrpSpPr/>
        <p:nvPr/>
      </p:nvGrpSpPr>
      <p:grpSpPr>
        <a:xfrm>
          <a:off x="0" y="0"/>
          <a:ext cx="0" cy="0"/>
          <a:chOff x="0" y="0"/>
          <a:chExt cx="0" cy="0"/>
        </a:xfrm>
      </p:grpSpPr>
      <p:sp>
        <p:nvSpPr>
          <p:cNvPr id="125" name="Google Shape;125;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3"/>
        <p:cNvGrpSpPr/>
        <p:nvPr/>
      </p:nvGrpSpPr>
      <p:grpSpPr>
        <a:xfrm>
          <a:off x="0" y="0"/>
          <a:ext cx="0" cy="0"/>
          <a:chOff x="0" y="0"/>
          <a:chExt cx="0" cy="0"/>
        </a:xfrm>
      </p:grpSpPr>
      <p:sp>
        <p:nvSpPr>
          <p:cNvPr id="134" name="Google Shape;134;p3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3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36" name="Google Shape;136;p3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37" name="Google Shape;137;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3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40"/>
        <p:cNvGrpSpPr/>
        <p:nvPr/>
      </p:nvGrpSpPr>
      <p:grpSpPr>
        <a:xfrm>
          <a:off x="0" y="0"/>
          <a:ext cx="0" cy="0"/>
          <a:chOff x="0" y="0"/>
          <a:chExt cx="0" cy="0"/>
        </a:xfrm>
      </p:grpSpPr>
      <p:sp>
        <p:nvSpPr>
          <p:cNvPr id="141" name="Google Shape;141;p3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32"/>
          <p:cNvSpPr>
            <a:spLocks noGrp="1"/>
          </p:cNvSpPr>
          <p:nvPr>
            <p:ph type="pic" idx="2"/>
          </p:nvPr>
        </p:nvSpPr>
        <p:spPr>
          <a:xfrm>
            <a:off x="5183188" y="987425"/>
            <a:ext cx="6172200" cy="4873625"/>
          </a:xfrm>
          <a:prstGeom prst="rect">
            <a:avLst/>
          </a:prstGeom>
          <a:noFill/>
          <a:ln>
            <a:noFill/>
          </a:ln>
        </p:spPr>
      </p:sp>
      <p:sp>
        <p:nvSpPr>
          <p:cNvPr id="143" name="Google Shape;143;p3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4" name="Google Shape;144;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7"/>
        <p:cNvGrpSpPr/>
        <p:nvPr/>
      </p:nvGrpSpPr>
      <p:grpSpPr>
        <a:xfrm>
          <a:off x="0" y="0"/>
          <a:ext cx="0" cy="0"/>
          <a:chOff x="0" y="0"/>
          <a:chExt cx="0" cy="0"/>
        </a:xfrm>
      </p:grpSpPr>
      <p:sp>
        <p:nvSpPr>
          <p:cNvPr id="148" name="Google Shape;148;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3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0" name="Google Shape;150;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3"/>
        <p:cNvGrpSpPr/>
        <p:nvPr/>
      </p:nvGrpSpPr>
      <p:grpSpPr>
        <a:xfrm>
          <a:off x="0" y="0"/>
          <a:ext cx="0" cy="0"/>
          <a:chOff x="0" y="0"/>
          <a:chExt cx="0" cy="0"/>
        </a:xfrm>
      </p:grpSpPr>
      <p:sp>
        <p:nvSpPr>
          <p:cNvPr id="154" name="Google Shape;154;p3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 name="Google Shape;155;p3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 name="Google Shape;156;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3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3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3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3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3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3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3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4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4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4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4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42"/>
          <p:cNvSpPr>
            <a:spLocks noGrp="1"/>
          </p:cNvSpPr>
          <p:nvPr>
            <p:ph type="pic" idx="2"/>
          </p:nvPr>
        </p:nvSpPr>
        <p:spPr>
          <a:xfrm>
            <a:off x="5183188" y="987425"/>
            <a:ext cx="6172200" cy="4873625"/>
          </a:xfrm>
          <a:prstGeom prst="rect">
            <a:avLst/>
          </a:prstGeom>
          <a:noFill/>
          <a:ln>
            <a:noFill/>
          </a:ln>
        </p:spPr>
      </p:sp>
      <p:sp>
        <p:nvSpPr>
          <p:cNvPr id="68" name="Google Shape;68;p4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000000"/>
            </a:gs>
            <a:gs pos="74000">
              <a:srgbClr val="3A3A3A"/>
            </a:gs>
            <a:gs pos="83000">
              <a:srgbClr val="3A3A3A"/>
            </a:gs>
            <a:gs pos="100000">
              <a:srgbClr val="3A3A3A"/>
            </a:gs>
          </a:gsLst>
          <a:lin ang="5400000" scaled="0"/>
        </a:gradFill>
        <a:effectLst/>
      </p:bgPr>
    </p:bg>
    <p:spTree>
      <p:nvGrpSpPr>
        <p:cNvPr id="1" name="Shape 84"/>
        <p:cNvGrpSpPr/>
        <p:nvPr/>
      </p:nvGrpSpPr>
      <p:grpSpPr>
        <a:xfrm>
          <a:off x="0" y="0"/>
          <a:ext cx="0" cy="0"/>
          <a:chOff x="0" y="0"/>
          <a:chExt cx="0" cy="0"/>
        </a:xfrm>
      </p:grpSpPr>
      <p:sp>
        <p:nvSpPr>
          <p:cNvPr id="85" name="Google Shape;85;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6" name="Google Shape;86;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7" name="Google Shape;87;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8" name="Google Shape;88;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9" name="Google Shape;89;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8" Type="http://schemas.openxmlformats.org/officeDocument/2006/relationships/hyperlink" Target="https://www.smithsonianmag.com/science-nature/top-ten-most-destructive-computer-viruses-159542266/?c=y&amp;page=2" TargetMode="External"/><Relationship Id="rId13" Type="http://schemas.openxmlformats.org/officeDocument/2006/relationships/hyperlink" Target="https://www.vice.com/en/article/wnjwb4/the-myspace-worm-that-changed-the-internet-forever" TargetMode="External"/><Relationship Id="rId18" Type="http://schemas.openxmlformats.org/officeDocument/2006/relationships/hyperlink" Target="https://www.wired.co.uk/article/nsa-hacking-tools-stolen-hackers" TargetMode="External"/><Relationship Id="rId3" Type="http://schemas.openxmlformats.org/officeDocument/2006/relationships/image" Target="../media/image2.png"/><Relationship Id="rId21" Type="http://schemas.openxmlformats.org/officeDocument/2006/relationships/hyperlink" Target="https://www.kaspersky.co.uk/resource-center/threats/ransomware-wannacry" TargetMode="External"/><Relationship Id="rId7" Type="http://schemas.openxmlformats.org/officeDocument/2006/relationships/hyperlink" Target="https://www.avg.com/en/signal/history-of-viruses" TargetMode="External"/><Relationship Id="rId12" Type="http://schemas.openxmlformats.org/officeDocument/2006/relationships/hyperlink" Target="https://en.wikipedia.org/wiki/Samy_%28computer_worm%29" TargetMode="External"/><Relationship Id="rId17" Type="http://schemas.openxmlformats.org/officeDocument/2006/relationships/hyperlink" Target="https://usa.kaspersky.com/resource-center/definitions/cryptolocker" TargetMode="External"/><Relationship Id="rId2" Type="http://schemas.openxmlformats.org/officeDocument/2006/relationships/notesSlide" Target="../notesSlides/notesSlide19.xml"/><Relationship Id="rId16" Type="http://schemas.openxmlformats.org/officeDocument/2006/relationships/hyperlink" Target="https://www.okta.com/identity-101/mydoom/" TargetMode="External"/><Relationship Id="rId20" Type="http://schemas.openxmlformats.org/officeDocument/2006/relationships/hyperlink" Target="https://www.cloudflare.com/en-gb/learning/security/ransomware/wannacry-ransomware/" TargetMode="External"/><Relationship Id="rId1" Type="http://schemas.openxmlformats.org/officeDocument/2006/relationships/slideLayout" Target="../slideLayouts/slideLayout12.xml"/><Relationship Id="rId6" Type="http://schemas.openxmlformats.org/officeDocument/2006/relationships/hyperlink" Target="https://www.fortinet.com/blog/threat-research/evolution-of-malware" TargetMode="External"/><Relationship Id="rId11" Type="http://schemas.openxmlformats.org/officeDocument/2006/relationships/hyperlink" Target="https://en.wikipedia.org/wiki/ILOVEYOU" TargetMode="External"/><Relationship Id="rId5" Type="http://schemas.openxmlformats.org/officeDocument/2006/relationships/hyperlink" Target="https://en.wikipedia.org/wiki/Malware" TargetMode="External"/><Relationship Id="rId15" Type="http://schemas.openxmlformats.org/officeDocument/2006/relationships/hyperlink" Target="https://www.zdnet.com/article/mydoom-the-15-year-old-malware-thats-still-being-used-in-phishing-attacks-in-2019/" TargetMode="External"/><Relationship Id="rId10" Type="http://schemas.openxmlformats.org/officeDocument/2006/relationships/hyperlink" Target="https://resources.infosecinstitute.com/topic/history-malware-part-one-1949-1988/" TargetMode="External"/><Relationship Id="rId19" Type="http://schemas.openxmlformats.org/officeDocument/2006/relationships/hyperlink" Target="https://en.wikipedia.org/wiki/The_Shadow_Brokers" TargetMode="External"/><Relationship Id="rId4" Type="http://schemas.openxmlformats.org/officeDocument/2006/relationships/hyperlink" Target="https://www.lifewire.com/brief-history-of-malware-153616" TargetMode="External"/><Relationship Id="rId9" Type="http://schemas.openxmlformats.org/officeDocument/2006/relationships/hyperlink" Target="https://www.makeuseof.com/most-notorious-malware-attacks-ever/" TargetMode="External"/><Relationship Id="rId14" Type="http://schemas.openxmlformats.org/officeDocument/2006/relationships/hyperlink" Target="https://nordvpn.com/blog/mydoom-virus/" TargetMode="External"/><Relationship Id="rId22" Type="http://schemas.openxmlformats.org/officeDocument/2006/relationships/hyperlink" Target="https://en.wikipedia.org/wiki/WannaCry_ransomware_attack"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2"/>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265" name="Google Shape;265;g20ff3bbabda_3_50"/>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266" name="Google Shape;266;g20ff3bbabda_3_50"/>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GB" sz="4800">
                <a:solidFill>
                  <a:srgbClr val="FFFFFF"/>
                </a:solidFill>
                <a:latin typeface="Comic Sans MS"/>
                <a:ea typeface="Comic Sans MS"/>
                <a:cs typeface="Comic Sans MS"/>
                <a:sym typeface="Comic Sans MS"/>
              </a:rPr>
              <a:t>2000 ILoveYou</a:t>
            </a:r>
            <a:endParaRPr sz="4800" b="0" i="0" u="none" strike="noStrike" cap="none">
              <a:solidFill>
                <a:srgbClr val="FFFFFF"/>
              </a:solidFill>
              <a:latin typeface="Comic Sans MS"/>
              <a:ea typeface="Comic Sans MS"/>
              <a:cs typeface="Comic Sans MS"/>
              <a:sym typeface="Comic Sans MS"/>
            </a:endParaRPr>
          </a:p>
        </p:txBody>
      </p:sp>
      <p:pic>
        <p:nvPicPr>
          <p:cNvPr id="267" name="Google Shape;267;g20ff3bbabda_3_50"/>
          <p:cNvPicPr preferRelativeResize="0"/>
          <p:nvPr/>
        </p:nvPicPr>
        <p:blipFill rotWithShape="1">
          <a:blip r:embed="rId4">
            <a:alphaModFix/>
          </a:blip>
          <a:srcRect l="4146" t="18837" r="60563" b="13255"/>
          <a:stretch/>
        </p:blipFill>
        <p:spPr>
          <a:xfrm>
            <a:off x="1233806" y="1356106"/>
            <a:ext cx="4699069" cy="4768174"/>
          </a:xfrm>
          <a:prstGeom prst="rect">
            <a:avLst/>
          </a:prstGeom>
          <a:noFill/>
          <a:ln>
            <a:noFill/>
          </a:ln>
        </p:spPr>
      </p:pic>
      <p:sp>
        <p:nvSpPr>
          <p:cNvPr id="268" name="Google Shape;268;g20ff3bbabda_3_50"/>
          <p:cNvSpPr txBox="1"/>
          <p:nvPr/>
        </p:nvSpPr>
        <p:spPr>
          <a:xfrm>
            <a:off x="6371325" y="2644050"/>
            <a:ext cx="41205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solidFill>
                  <a:schemeClr val="lt1"/>
                </a:solidFill>
                <a:latin typeface="Calibri"/>
                <a:ea typeface="Calibri"/>
                <a:cs typeface="Calibri"/>
                <a:sym typeface="Calibri"/>
              </a:rPr>
              <a:t>I love you</a:t>
            </a:r>
            <a:endParaRPr sz="1800">
              <a:solidFill>
                <a:schemeClr val="lt1"/>
              </a:solidFill>
              <a:latin typeface="Calibri"/>
              <a:ea typeface="Calibri"/>
              <a:cs typeface="Calibri"/>
              <a:sym typeface="Calibri"/>
            </a:endParaRPr>
          </a:p>
          <a:p>
            <a:pPr marL="0" lvl="0" indent="0" algn="l" rtl="0">
              <a:spcBef>
                <a:spcPts val="0"/>
              </a:spcBef>
              <a:spcAft>
                <a:spcPts val="0"/>
              </a:spcAft>
              <a:buNone/>
            </a:pPr>
            <a:endParaRPr sz="1800">
              <a:solidFill>
                <a:schemeClr val="lt1"/>
              </a:solidFill>
              <a:latin typeface="Calibri"/>
              <a:ea typeface="Calibri"/>
              <a:cs typeface="Calibri"/>
              <a:sym typeface="Calibri"/>
            </a:endParaRPr>
          </a:p>
          <a:p>
            <a:pPr marL="0" lvl="0" indent="0" algn="l" rtl="0">
              <a:spcBef>
                <a:spcPts val="0"/>
              </a:spcBef>
              <a:spcAft>
                <a:spcPts val="0"/>
              </a:spcAft>
              <a:buNone/>
            </a:pPr>
            <a:r>
              <a:rPr lang="en-GB" sz="1800">
                <a:solidFill>
                  <a:schemeClr val="lt1"/>
                </a:solidFill>
                <a:latin typeface="Calibri"/>
                <a:ea typeface="Calibri"/>
                <a:cs typeface="Calibri"/>
                <a:sym typeface="Calibri"/>
              </a:rPr>
              <a:t>Do you love me?</a:t>
            </a:r>
            <a:endParaRPr sz="1800">
              <a:solidFill>
                <a:schemeClr val="lt1"/>
              </a:solidFill>
              <a:latin typeface="Calibri"/>
              <a:ea typeface="Calibri"/>
              <a:cs typeface="Calibri"/>
              <a:sym typeface="Calibri"/>
            </a:endParaRPr>
          </a:p>
          <a:p>
            <a:pPr marL="0" lvl="0" indent="0" algn="l" rtl="0">
              <a:spcBef>
                <a:spcPts val="0"/>
              </a:spcBef>
              <a:spcAft>
                <a:spcPts val="0"/>
              </a:spcAft>
              <a:buNone/>
            </a:pPr>
            <a:endParaRPr sz="1800">
              <a:solidFill>
                <a:schemeClr val="lt1"/>
              </a:solidFill>
              <a:latin typeface="Calibri"/>
              <a:ea typeface="Calibri"/>
              <a:cs typeface="Calibri"/>
              <a:sym typeface="Calibri"/>
            </a:endParaRPr>
          </a:p>
          <a:p>
            <a:pPr marL="0" lvl="0" indent="0" algn="l" rtl="0">
              <a:spcBef>
                <a:spcPts val="0"/>
              </a:spcBef>
              <a:spcAft>
                <a:spcPts val="0"/>
              </a:spcAft>
              <a:buNone/>
            </a:pPr>
            <a:r>
              <a:rPr lang="en-GB" sz="1800">
                <a:solidFill>
                  <a:schemeClr val="lt1"/>
                </a:solidFill>
                <a:latin typeface="Calibri"/>
                <a:ea typeface="Calibri"/>
                <a:cs typeface="Calibri"/>
                <a:sym typeface="Calibri"/>
              </a:rPr>
              <a:t>Open the file</a:t>
            </a:r>
            <a:endParaRPr sz="1800">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g20ff3bbabda_3_66"/>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275" name="Google Shape;275;g20ff3bbabda_3_66"/>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GB" sz="4800">
                <a:solidFill>
                  <a:srgbClr val="FFFFFF"/>
                </a:solidFill>
                <a:latin typeface="Comic Sans MS"/>
                <a:ea typeface="Comic Sans MS"/>
                <a:cs typeface="Comic Sans MS"/>
                <a:sym typeface="Comic Sans MS"/>
              </a:rPr>
              <a:t>2000 EarthLink Spam</a:t>
            </a:r>
            <a:endParaRPr sz="4800" b="0" i="0" u="none" strike="noStrike" cap="none">
              <a:solidFill>
                <a:srgbClr val="FFFFFF"/>
              </a:solidFill>
              <a:latin typeface="Comic Sans MS"/>
              <a:ea typeface="Comic Sans MS"/>
              <a:cs typeface="Comic Sans MS"/>
              <a:sym typeface="Comic Sans MS"/>
            </a:endParaRPr>
          </a:p>
        </p:txBody>
      </p:sp>
      <p:sp>
        <p:nvSpPr>
          <p:cNvPr id="276" name="Google Shape;276;g20ff3bbabda_3_66"/>
          <p:cNvSpPr txBox="1"/>
          <p:nvPr/>
        </p:nvSpPr>
        <p:spPr>
          <a:xfrm>
            <a:off x="1233800" y="1356100"/>
            <a:ext cx="9529500" cy="4926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None/>
            </a:pPr>
            <a:endParaRPr sz="2000">
              <a:solidFill>
                <a:schemeClr val="lt1"/>
              </a:solidFill>
              <a:latin typeface="Calibri"/>
              <a:ea typeface="Calibri"/>
              <a:cs typeface="Calibri"/>
              <a:sym typeface="Calibri"/>
            </a:endParaRPr>
          </a:p>
        </p:txBody>
      </p:sp>
      <p:pic>
        <p:nvPicPr>
          <p:cNvPr id="277" name="Google Shape;277;g20ff3bbabda_3_66"/>
          <p:cNvPicPr preferRelativeResize="0"/>
          <p:nvPr/>
        </p:nvPicPr>
        <p:blipFill>
          <a:blip r:embed="rId4">
            <a:alphaModFix/>
          </a:blip>
          <a:stretch>
            <a:fillRect/>
          </a:stretch>
        </p:blipFill>
        <p:spPr>
          <a:xfrm>
            <a:off x="2862213" y="1356100"/>
            <a:ext cx="6272666" cy="4704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283" name="Google Shape;283;g20ff3bbabda_3_73"/>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284" name="Google Shape;284;g20ff3bbabda_3_73"/>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GB" sz="4800">
                <a:solidFill>
                  <a:srgbClr val="FFFFFF"/>
                </a:solidFill>
                <a:latin typeface="Comic Sans MS"/>
                <a:ea typeface="Comic Sans MS"/>
                <a:cs typeface="Comic Sans MS"/>
                <a:sym typeface="Comic Sans MS"/>
              </a:rPr>
              <a:t>2004 MyDoom.exe</a:t>
            </a:r>
            <a:endParaRPr sz="4800" b="0" i="0" u="none" strike="noStrike" cap="none">
              <a:solidFill>
                <a:srgbClr val="FFFFFF"/>
              </a:solidFill>
              <a:latin typeface="Comic Sans MS"/>
              <a:ea typeface="Comic Sans MS"/>
              <a:cs typeface="Comic Sans MS"/>
              <a:sym typeface="Comic Sans MS"/>
            </a:endParaRPr>
          </a:p>
        </p:txBody>
      </p:sp>
      <p:sp>
        <p:nvSpPr>
          <p:cNvPr id="285" name="Google Shape;285;g20ff3bbabda_3_73"/>
          <p:cNvSpPr txBox="1"/>
          <p:nvPr/>
        </p:nvSpPr>
        <p:spPr>
          <a:xfrm>
            <a:off x="1233800" y="1356100"/>
            <a:ext cx="9529500" cy="4926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None/>
            </a:pPr>
            <a:endParaRPr sz="2000">
              <a:solidFill>
                <a:schemeClr val="lt1"/>
              </a:solidFill>
              <a:latin typeface="Calibri"/>
              <a:ea typeface="Calibri"/>
              <a:cs typeface="Calibri"/>
              <a:sym typeface="Calibri"/>
            </a:endParaRPr>
          </a:p>
        </p:txBody>
      </p:sp>
      <p:pic>
        <p:nvPicPr>
          <p:cNvPr id="286" name="Google Shape;286;g20ff3bbabda_3_73"/>
          <p:cNvPicPr preferRelativeResize="0"/>
          <p:nvPr/>
        </p:nvPicPr>
        <p:blipFill rotWithShape="1">
          <a:blip r:embed="rId4">
            <a:alphaModFix/>
          </a:blip>
          <a:srcRect l="3230" t="4072" r="2571" b="4402"/>
          <a:stretch/>
        </p:blipFill>
        <p:spPr>
          <a:xfrm>
            <a:off x="1955125" y="1356100"/>
            <a:ext cx="8086850" cy="43057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g20ff3bbabda_3_59"/>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293" name="Google Shape;293;g20ff3bbabda_3_59"/>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GB" sz="4800">
                <a:solidFill>
                  <a:srgbClr val="FFFFFF"/>
                </a:solidFill>
                <a:latin typeface="Comic Sans MS"/>
                <a:ea typeface="Comic Sans MS"/>
                <a:cs typeface="Comic Sans MS"/>
                <a:sym typeface="Comic Sans MS"/>
              </a:rPr>
              <a:t>2005 Samy</a:t>
            </a:r>
            <a:endParaRPr sz="4800" b="0" i="0" u="none" strike="noStrike" cap="none">
              <a:solidFill>
                <a:srgbClr val="FFFFFF"/>
              </a:solidFill>
              <a:latin typeface="Comic Sans MS"/>
              <a:ea typeface="Comic Sans MS"/>
              <a:cs typeface="Comic Sans MS"/>
              <a:sym typeface="Comic Sans MS"/>
            </a:endParaRPr>
          </a:p>
        </p:txBody>
      </p:sp>
      <p:sp>
        <p:nvSpPr>
          <p:cNvPr id="294" name="Google Shape;294;g20ff3bbabda_3_59"/>
          <p:cNvSpPr txBox="1"/>
          <p:nvPr/>
        </p:nvSpPr>
        <p:spPr>
          <a:xfrm>
            <a:off x="1233800" y="1356100"/>
            <a:ext cx="9529500" cy="4926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None/>
            </a:pPr>
            <a:endParaRPr sz="2000">
              <a:solidFill>
                <a:schemeClr val="lt1"/>
              </a:solidFill>
              <a:latin typeface="Calibri"/>
              <a:ea typeface="Calibri"/>
              <a:cs typeface="Calibri"/>
              <a:sym typeface="Calibri"/>
            </a:endParaRPr>
          </a:p>
        </p:txBody>
      </p:sp>
      <p:pic>
        <p:nvPicPr>
          <p:cNvPr id="295" name="Google Shape;295;g20ff3bbabda_3_59"/>
          <p:cNvPicPr preferRelativeResize="0"/>
          <p:nvPr/>
        </p:nvPicPr>
        <p:blipFill>
          <a:blip r:embed="rId4">
            <a:alphaModFix/>
          </a:blip>
          <a:stretch>
            <a:fillRect/>
          </a:stretch>
        </p:blipFill>
        <p:spPr>
          <a:xfrm>
            <a:off x="1233800" y="1356100"/>
            <a:ext cx="4598500" cy="3421025"/>
          </a:xfrm>
          <a:prstGeom prst="rect">
            <a:avLst/>
          </a:prstGeom>
          <a:noFill/>
          <a:ln>
            <a:noFill/>
          </a:ln>
        </p:spPr>
      </p:pic>
      <p:pic>
        <p:nvPicPr>
          <p:cNvPr id="296" name="Google Shape;296;g20ff3bbabda_3_59"/>
          <p:cNvPicPr preferRelativeResize="0"/>
          <p:nvPr/>
        </p:nvPicPr>
        <p:blipFill>
          <a:blip r:embed="rId5">
            <a:alphaModFix/>
          </a:blip>
          <a:stretch>
            <a:fillRect/>
          </a:stretch>
        </p:blipFill>
        <p:spPr>
          <a:xfrm>
            <a:off x="6634275" y="1356100"/>
            <a:ext cx="4204050" cy="2364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02" name="Google Shape;302;g20fe8ac0749_0_6"/>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303" name="Google Shape;303;g20fe8ac0749_0_6"/>
          <p:cNvSpPr txBox="1"/>
          <p:nvPr/>
        </p:nvSpPr>
        <p:spPr>
          <a:xfrm>
            <a:off x="372925" y="48375"/>
            <a:ext cx="11807100" cy="111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GB" sz="4800">
                <a:solidFill>
                  <a:srgbClr val="FFFFFF"/>
                </a:solidFill>
                <a:latin typeface="Comic Sans MS"/>
                <a:ea typeface="Comic Sans MS"/>
                <a:cs typeface="Comic Sans MS"/>
                <a:sym typeface="Comic Sans MS"/>
              </a:rPr>
              <a:t>2010 Stuxnet</a:t>
            </a:r>
            <a:endParaRPr sz="4800" b="0" i="0" u="none" strike="noStrike" cap="none">
              <a:solidFill>
                <a:srgbClr val="FFFFFF"/>
              </a:solidFill>
              <a:latin typeface="Comic Sans MS"/>
              <a:ea typeface="Comic Sans MS"/>
              <a:cs typeface="Comic Sans MS"/>
              <a:sym typeface="Comic Sans MS"/>
            </a:endParaRPr>
          </a:p>
        </p:txBody>
      </p:sp>
      <p:sp>
        <p:nvSpPr>
          <p:cNvPr id="304" name="Google Shape;304;g20fe8ac0749_0_6"/>
          <p:cNvSpPr txBox="1"/>
          <p:nvPr/>
        </p:nvSpPr>
        <p:spPr>
          <a:xfrm>
            <a:off x="372925" y="1111325"/>
            <a:ext cx="7377900" cy="32631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Clr>
                <a:schemeClr val="lt1"/>
              </a:buClr>
              <a:buSzPts val="2000"/>
              <a:buFont typeface="Calibri"/>
              <a:buChar char="●"/>
            </a:pPr>
            <a:r>
              <a:rPr lang="en-GB" sz="2000">
                <a:solidFill>
                  <a:schemeClr val="lt1"/>
                </a:solidFill>
                <a:latin typeface="Calibri"/>
                <a:ea typeface="Calibri"/>
                <a:cs typeface="Calibri"/>
                <a:sym typeface="Calibri"/>
              </a:rPr>
              <a:t>Attacked Industrial Control Systems (ICS) and Supervisory control and Data acquisition systems (SCADA) </a:t>
            </a:r>
            <a:endParaRPr sz="2000">
              <a:solidFill>
                <a:schemeClr val="lt1"/>
              </a:solidFill>
              <a:latin typeface="Calibri"/>
              <a:ea typeface="Calibri"/>
              <a:cs typeface="Calibri"/>
              <a:sym typeface="Calibri"/>
            </a:endParaRPr>
          </a:p>
          <a:p>
            <a:pPr marL="457200" lvl="0" indent="-355600" algn="l" rtl="0">
              <a:spcBef>
                <a:spcPts val="0"/>
              </a:spcBef>
              <a:spcAft>
                <a:spcPts val="0"/>
              </a:spcAft>
              <a:buClr>
                <a:schemeClr val="lt1"/>
              </a:buClr>
              <a:buSzPts val="2000"/>
              <a:buFont typeface="Calibri"/>
              <a:buChar char="●"/>
            </a:pPr>
            <a:r>
              <a:rPr lang="en-GB" sz="2000">
                <a:solidFill>
                  <a:schemeClr val="lt1"/>
                </a:solidFill>
                <a:latin typeface="Calibri"/>
                <a:ea typeface="Calibri"/>
                <a:cs typeface="Calibri"/>
                <a:sym typeface="Calibri"/>
              </a:rPr>
              <a:t>Discovered in 2010</a:t>
            </a:r>
            <a:endParaRPr sz="2000">
              <a:solidFill>
                <a:schemeClr val="lt1"/>
              </a:solidFill>
              <a:latin typeface="Calibri"/>
              <a:ea typeface="Calibri"/>
              <a:cs typeface="Calibri"/>
              <a:sym typeface="Calibri"/>
            </a:endParaRPr>
          </a:p>
          <a:p>
            <a:pPr marL="914400" lvl="1" indent="-355600" algn="l" rtl="0">
              <a:spcBef>
                <a:spcPts val="0"/>
              </a:spcBef>
              <a:spcAft>
                <a:spcPts val="0"/>
              </a:spcAft>
              <a:buClr>
                <a:schemeClr val="lt1"/>
              </a:buClr>
              <a:buSzPts val="2000"/>
              <a:buFont typeface="Calibri"/>
              <a:buChar char="○"/>
            </a:pPr>
            <a:r>
              <a:rPr lang="en-GB" sz="2000">
                <a:solidFill>
                  <a:schemeClr val="lt1"/>
                </a:solidFill>
                <a:latin typeface="Calibri"/>
                <a:ea typeface="Calibri"/>
                <a:cs typeface="Calibri"/>
                <a:sym typeface="Calibri"/>
              </a:rPr>
              <a:t>Evidence shows it was originally developed as far back as 2005</a:t>
            </a:r>
            <a:endParaRPr sz="2000">
              <a:solidFill>
                <a:schemeClr val="lt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2000">
              <a:solidFill>
                <a:schemeClr val="lt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GB" sz="2000">
                <a:solidFill>
                  <a:schemeClr val="lt1"/>
                </a:solidFill>
                <a:latin typeface="Calibri"/>
                <a:ea typeface="Calibri"/>
                <a:cs typeface="Calibri"/>
                <a:sym typeface="Calibri"/>
              </a:rPr>
              <a:t>They attacked siemens Programmable logic controllers (PLC) s7-300</a:t>
            </a:r>
            <a:endParaRPr sz="2000">
              <a:solidFill>
                <a:schemeClr val="lt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2000">
              <a:solidFill>
                <a:schemeClr val="lt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GB" sz="2000">
                <a:solidFill>
                  <a:schemeClr val="lt1"/>
                </a:solidFill>
                <a:latin typeface="Calibri"/>
                <a:ea typeface="Calibri"/>
                <a:cs typeface="Calibri"/>
                <a:sym typeface="Calibri"/>
              </a:rPr>
              <a:t>Nobody claimed ownership of stuxnet</a:t>
            </a:r>
            <a:endParaRPr sz="2000">
              <a:solidFill>
                <a:schemeClr val="lt1"/>
              </a:solidFill>
              <a:latin typeface="Calibri"/>
              <a:ea typeface="Calibri"/>
              <a:cs typeface="Calibri"/>
              <a:sym typeface="Calibri"/>
            </a:endParaRPr>
          </a:p>
          <a:p>
            <a:pPr marL="0" lvl="0" indent="0" algn="l" rtl="0">
              <a:spcBef>
                <a:spcPts val="0"/>
              </a:spcBef>
              <a:spcAft>
                <a:spcPts val="0"/>
              </a:spcAft>
              <a:buNone/>
            </a:pPr>
            <a:r>
              <a:rPr lang="en-GB" sz="2000">
                <a:solidFill>
                  <a:schemeClr val="lt1"/>
                </a:solidFill>
                <a:latin typeface="Calibri"/>
                <a:ea typeface="Calibri"/>
                <a:cs typeface="Calibri"/>
                <a:sym typeface="Calibri"/>
              </a:rPr>
              <a:t>But it is all but confirmed that it was America and Israel </a:t>
            </a:r>
            <a:endParaRPr>
              <a:latin typeface="Calibri"/>
              <a:ea typeface="Calibri"/>
              <a:cs typeface="Calibri"/>
              <a:sym typeface="Calibri"/>
            </a:endParaRPr>
          </a:p>
        </p:txBody>
      </p:sp>
      <p:sp>
        <p:nvSpPr>
          <p:cNvPr id="305" name="Google Shape;305;g20fe8ac0749_0_6"/>
          <p:cNvSpPr txBox="1"/>
          <p:nvPr/>
        </p:nvSpPr>
        <p:spPr>
          <a:xfrm>
            <a:off x="7821775" y="1111325"/>
            <a:ext cx="4281300" cy="295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000">
                <a:solidFill>
                  <a:schemeClr val="lt1"/>
                </a:solidFill>
                <a:latin typeface="Calibri"/>
                <a:ea typeface="Calibri"/>
                <a:cs typeface="Calibri"/>
                <a:sym typeface="Calibri"/>
              </a:rPr>
              <a:t>How it was deployed</a:t>
            </a:r>
            <a:endParaRPr sz="2000">
              <a:solidFill>
                <a:schemeClr val="lt1"/>
              </a:solidFill>
              <a:latin typeface="Calibri"/>
              <a:ea typeface="Calibri"/>
              <a:cs typeface="Calibri"/>
              <a:sym typeface="Calibri"/>
            </a:endParaRPr>
          </a:p>
          <a:p>
            <a:pPr marL="0" lvl="0" indent="0" algn="l" rtl="0">
              <a:spcBef>
                <a:spcPts val="0"/>
              </a:spcBef>
              <a:spcAft>
                <a:spcPts val="0"/>
              </a:spcAft>
              <a:buNone/>
            </a:pPr>
            <a:endParaRPr sz="2000">
              <a:solidFill>
                <a:schemeClr val="lt1"/>
              </a:solidFill>
              <a:latin typeface="Calibri"/>
              <a:ea typeface="Calibri"/>
              <a:cs typeface="Calibri"/>
              <a:sym typeface="Calibri"/>
            </a:endParaRPr>
          </a:p>
          <a:p>
            <a:pPr marL="0" lvl="0" indent="0" algn="l" rtl="0">
              <a:spcBef>
                <a:spcPts val="0"/>
              </a:spcBef>
              <a:spcAft>
                <a:spcPts val="0"/>
              </a:spcAft>
              <a:buNone/>
            </a:pPr>
            <a:r>
              <a:rPr lang="en-GB" sz="2000">
                <a:solidFill>
                  <a:schemeClr val="lt1"/>
                </a:solidFill>
                <a:latin typeface="Calibri"/>
                <a:ea typeface="Calibri"/>
                <a:cs typeface="Calibri"/>
                <a:sym typeface="Calibri"/>
              </a:rPr>
              <a:t>It was initiated into systems from a usb drive into windows machines.</a:t>
            </a:r>
            <a:endParaRPr sz="2000">
              <a:solidFill>
                <a:schemeClr val="lt1"/>
              </a:solidFill>
              <a:latin typeface="Calibri"/>
              <a:ea typeface="Calibri"/>
              <a:cs typeface="Calibri"/>
              <a:sym typeface="Calibri"/>
            </a:endParaRPr>
          </a:p>
          <a:p>
            <a:pPr marL="0" lvl="0" indent="0" algn="l" rtl="0">
              <a:spcBef>
                <a:spcPts val="0"/>
              </a:spcBef>
              <a:spcAft>
                <a:spcPts val="0"/>
              </a:spcAft>
              <a:buNone/>
            </a:pPr>
            <a:r>
              <a:rPr lang="en-GB" sz="2000">
                <a:solidFill>
                  <a:schemeClr val="lt1"/>
                </a:solidFill>
                <a:latin typeface="Calibri"/>
                <a:ea typeface="Calibri"/>
                <a:cs typeface="Calibri"/>
                <a:sym typeface="Calibri"/>
              </a:rPr>
              <a:t>	This was to get around airgapping</a:t>
            </a:r>
            <a:endParaRPr sz="2000">
              <a:solidFill>
                <a:schemeClr val="lt1"/>
              </a:solidFill>
              <a:latin typeface="Calibri"/>
              <a:ea typeface="Calibri"/>
              <a:cs typeface="Calibri"/>
              <a:sym typeface="Calibri"/>
            </a:endParaRPr>
          </a:p>
          <a:p>
            <a:pPr marL="0" lvl="0" indent="0" algn="l" rtl="0">
              <a:spcBef>
                <a:spcPts val="0"/>
              </a:spcBef>
              <a:spcAft>
                <a:spcPts val="0"/>
              </a:spcAft>
              <a:buNone/>
            </a:pPr>
            <a:endParaRPr sz="2000">
              <a:solidFill>
                <a:schemeClr val="lt1"/>
              </a:solidFill>
              <a:latin typeface="Calibri"/>
              <a:ea typeface="Calibri"/>
              <a:cs typeface="Calibri"/>
              <a:sym typeface="Calibri"/>
            </a:endParaRPr>
          </a:p>
          <a:p>
            <a:pPr marL="0" lvl="0" indent="0" algn="l" rtl="0">
              <a:spcBef>
                <a:spcPts val="0"/>
              </a:spcBef>
              <a:spcAft>
                <a:spcPts val="0"/>
              </a:spcAft>
              <a:buNone/>
            </a:pPr>
            <a:r>
              <a:rPr lang="en-GB" sz="2000">
                <a:solidFill>
                  <a:schemeClr val="lt1"/>
                </a:solidFill>
                <a:latin typeface="Calibri"/>
                <a:ea typeface="Calibri"/>
                <a:cs typeface="Calibri"/>
                <a:sym typeface="Calibri"/>
              </a:rPr>
              <a:t>It would then look for the Siemens units on the network and spread to those.</a:t>
            </a:r>
            <a:endParaRPr/>
          </a:p>
        </p:txBody>
      </p:sp>
      <p:pic>
        <p:nvPicPr>
          <p:cNvPr id="306" name="Google Shape;306;g20fe8ac0749_0_6"/>
          <p:cNvPicPr preferRelativeResize="0"/>
          <p:nvPr/>
        </p:nvPicPr>
        <p:blipFill>
          <a:blip r:embed="rId4">
            <a:alphaModFix/>
          </a:blip>
          <a:stretch>
            <a:fillRect/>
          </a:stretch>
        </p:blipFill>
        <p:spPr>
          <a:xfrm>
            <a:off x="152400" y="4834625"/>
            <a:ext cx="1870976" cy="1870976"/>
          </a:xfrm>
          <a:prstGeom prst="rect">
            <a:avLst/>
          </a:prstGeom>
          <a:noFill/>
          <a:ln>
            <a:noFill/>
          </a:ln>
        </p:spPr>
      </p:pic>
      <p:pic>
        <p:nvPicPr>
          <p:cNvPr id="307" name="Google Shape;307;g20fe8ac0749_0_6"/>
          <p:cNvPicPr preferRelativeResize="0"/>
          <p:nvPr/>
        </p:nvPicPr>
        <p:blipFill>
          <a:blip r:embed="rId5">
            <a:alphaModFix/>
          </a:blip>
          <a:stretch>
            <a:fillRect/>
          </a:stretch>
        </p:blipFill>
        <p:spPr>
          <a:xfrm>
            <a:off x="2601875" y="4682225"/>
            <a:ext cx="2693800" cy="2020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3" name="Google Shape;313;g20ff3bbabda_3_91"/>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314" name="Google Shape;314;g20ff3bbabda_3_91"/>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GB" sz="4800">
                <a:solidFill>
                  <a:srgbClr val="FFFFFF"/>
                </a:solidFill>
                <a:latin typeface="Comic Sans MS"/>
                <a:ea typeface="Comic Sans MS"/>
                <a:cs typeface="Comic Sans MS"/>
                <a:sym typeface="Comic Sans MS"/>
              </a:rPr>
              <a:t>2013 CryptoLocker</a:t>
            </a:r>
            <a:endParaRPr sz="4800" b="0" i="0" u="none" strike="noStrike" cap="none">
              <a:solidFill>
                <a:srgbClr val="FFFFFF"/>
              </a:solidFill>
              <a:latin typeface="Comic Sans MS"/>
              <a:ea typeface="Comic Sans MS"/>
              <a:cs typeface="Comic Sans MS"/>
              <a:sym typeface="Comic Sans MS"/>
            </a:endParaRPr>
          </a:p>
        </p:txBody>
      </p:sp>
      <p:pic>
        <p:nvPicPr>
          <p:cNvPr id="315" name="Google Shape;315;g20ff3bbabda_3_91"/>
          <p:cNvPicPr preferRelativeResize="0"/>
          <p:nvPr/>
        </p:nvPicPr>
        <p:blipFill>
          <a:blip r:embed="rId4">
            <a:alphaModFix/>
          </a:blip>
          <a:stretch>
            <a:fillRect/>
          </a:stretch>
        </p:blipFill>
        <p:spPr>
          <a:xfrm>
            <a:off x="2684388" y="1254550"/>
            <a:ext cx="6823213" cy="52986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Google Shape;321;g20ff3bbabda_3_108"/>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322" name="Google Shape;322;g20ff3bbabda_3_108"/>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GB" sz="4800">
                <a:solidFill>
                  <a:srgbClr val="FFFFFF"/>
                </a:solidFill>
                <a:latin typeface="Comic Sans MS"/>
                <a:ea typeface="Comic Sans MS"/>
                <a:cs typeface="Comic Sans MS"/>
                <a:sym typeface="Comic Sans MS"/>
              </a:rPr>
              <a:t>2016 - 2017 ShadowBrokers</a:t>
            </a:r>
            <a:endParaRPr sz="4800" b="0" i="0" u="none" strike="noStrike" cap="none">
              <a:solidFill>
                <a:srgbClr val="FFFFFF"/>
              </a:solidFill>
              <a:latin typeface="Comic Sans MS"/>
              <a:ea typeface="Comic Sans MS"/>
              <a:cs typeface="Comic Sans MS"/>
              <a:sym typeface="Comic Sans MS"/>
            </a:endParaRPr>
          </a:p>
        </p:txBody>
      </p:sp>
      <p:sp>
        <p:nvSpPr>
          <p:cNvPr id="323" name="Google Shape;323;g20ff3bbabda_3_108"/>
          <p:cNvSpPr txBox="1"/>
          <p:nvPr/>
        </p:nvSpPr>
        <p:spPr>
          <a:xfrm>
            <a:off x="1737450" y="5109825"/>
            <a:ext cx="8717100" cy="6156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GB" sz="2800">
                <a:solidFill>
                  <a:schemeClr val="lt1"/>
                </a:solidFill>
                <a:latin typeface="Calibri"/>
                <a:ea typeface="Calibri"/>
                <a:cs typeface="Calibri"/>
                <a:sym typeface="Calibri"/>
              </a:rPr>
              <a:t>Fuzzbunch -&gt; DoublePulsar -&gt; EternalBlue -&gt; Microsoft SMB</a:t>
            </a:r>
            <a:endParaRPr sz="2800">
              <a:solidFill>
                <a:schemeClr val="lt1"/>
              </a:solidFill>
              <a:latin typeface="Calibri"/>
              <a:ea typeface="Calibri"/>
              <a:cs typeface="Calibri"/>
              <a:sym typeface="Calibri"/>
            </a:endParaRPr>
          </a:p>
        </p:txBody>
      </p:sp>
      <p:pic>
        <p:nvPicPr>
          <p:cNvPr id="324" name="Google Shape;324;g20ff3bbabda_3_108"/>
          <p:cNvPicPr preferRelativeResize="0"/>
          <p:nvPr/>
        </p:nvPicPr>
        <p:blipFill>
          <a:blip r:embed="rId4">
            <a:alphaModFix/>
          </a:blip>
          <a:stretch>
            <a:fillRect/>
          </a:stretch>
        </p:blipFill>
        <p:spPr>
          <a:xfrm>
            <a:off x="3433150" y="1254550"/>
            <a:ext cx="5325712" cy="35504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g20fbd760a6b_0_6"/>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331" name="Google Shape;331;g20fbd760a6b_0_6"/>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GB" sz="4800">
                <a:solidFill>
                  <a:srgbClr val="FFFFFF"/>
                </a:solidFill>
                <a:latin typeface="Comic Sans MS"/>
                <a:ea typeface="Comic Sans MS"/>
                <a:cs typeface="Comic Sans MS"/>
                <a:sym typeface="Comic Sans MS"/>
              </a:rPr>
              <a:t>2017 Wannacry</a:t>
            </a:r>
            <a:endParaRPr sz="4800" b="0" i="0" u="none" strike="noStrike" cap="none">
              <a:solidFill>
                <a:srgbClr val="FFFFFF"/>
              </a:solidFill>
              <a:latin typeface="Comic Sans MS"/>
              <a:ea typeface="Comic Sans MS"/>
              <a:cs typeface="Comic Sans MS"/>
              <a:sym typeface="Comic Sans MS"/>
            </a:endParaRPr>
          </a:p>
        </p:txBody>
      </p:sp>
      <p:pic>
        <p:nvPicPr>
          <p:cNvPr id="332" name="Google Shape;332;g20fbd760a6b_0_6"/>
          <p:cNvPicPr preferRelativeResize="0"/>
          <p:nvPr/>
        </p:nvPicPr>
        <p:blipFill>
          <a:blip r:embed="rId4">
            <a:alphaModFix/>
          </a:blip>
          <a:stretch>
            <a:fillRect/>
          </a:stretch>
        </p:blipFill>
        <p:spPr>
          <a:xfrm>
            <a:off x="2567188" y="1254550"/>
            <a:ext cx="7057629" cy="5298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pic>
        <p:nvPicPr>
          <p:cNvPr id="338" name="Google Shape;338;g20ff3bbabda_3_114"/>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339" name="Google Shape;339;g20ff3bbabda_3_114"/>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GB" sz="4800">
                <a:solidFill>
                  <a:srgbClr val="FFFFFF"/>
                </a:solidFill>
                <a:latin typeface="Comic Sans MS"/>
                <a:ea typeface="Comic Sans MS"/>
                <a:cs typeface="Comic Sans MS"/>
                <a:sym typeface="Comic Sans MS"/>
              </a:rPr>
              <a:t>2019 GrandCrab</a:t>
            </a:r>
            <a:endParaRPr sz="4800" b="0" i="0" u="none" strike="noStrike" cap="none">
              <a:solidFill>
                <a:srgbClr val="FFFFFF"/>
              </a:solidFill>
              <a:latin typeface="Comic Sans MS"/>
              <a:ea typeface="Comic Sans MS"/>
              <a:cs typeface="Comic Sans MS"/>
              <a:sym typeface="Comic Sans MS"/>
            </a:endParaRPr>
          </a:p>
        </p:txBody>
      </p:sp>
      <p:pic>
        <p:nvPicPr>
          <p:cNvPr id="340" name="Google Shape;340;g20ff3bbabda_3_114"/>
          <p:cNvPicPr preferRelativeResize="0"/>
          <p:nvPr/>
        </p:nvPicPr>
        <p:blipFill>
          <a:blip r:embed="rId4">
            <a:alphaModFix/>
          </a:blip>
          <a:stretch>
            <a:fillRect/>
          </a:stretch>
        </p:blipFill>
        <p:spPr>
          <a:xfrm>
            <a:off x="1519238" y="1254550"/>
            <a:ext cx="9153525" cy="4762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346" name="Google Shape;346;g20ff3bbabda_3_80"/>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347" name="Google Shape;347;g20ff3bbabda_3_80"/>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GB" sz="4800">
                <a:solidFill>
                  <a:srgbClr val="FFFFFF"/>
                </a:solidFill>
                <a:latin typeface="Comic Sans MS"/>
                <a:ea typeface="Comic Sans MS"/>
                <a:cs typeface="Comic Sans MS"/>
                <a:sym typeface="Comic Sans MS"/>
              </a:rPr>
              <a:t>Research</a:t>
            </a:r>
            <a:endParaRPr sz="4800" b="0" i="0" u="none" strike="noStrike" cap="none">
              <a:solidFill>
                <a:srgbClr val="FFFFFF"/>
              </a:solidFill>
              <a:latin typeface="Comic Sans MS"/>
              <a:ea typeface="Comic Sans MS"/>
              <a:cs typeface="Comic Sans MS"/>
              <a:sym typeface="Comic Sans MS"/>
            </a:endParaRPr>
          </a:p>
        </p:txBody>
      </p:sp>
      <p:sp>
        <p:nvSpPr>
          <p:cNvPr id="348" name="Google Shape;348;g20ff3bbabda_3_80"/>
          <p:cNvSpPr txBox="1"/>
          <p:nvPr/>
        </p:nvSpPr>
        <p:spPr>
          <a:xfrm>
            <a:off x="1233800" y="1356100"/>
            <a:ext cx="9529500" cy="4926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None/>
            </a:pPr>
            <a:endParaRPr sz="2000">
              <a:solidFill>
                <a:schemeClr val="lt1"/>
              </a:solidFill>
              <a:latin typeface="Calibri"/>
              <a:ea typeface="Calibri"/>
              <a:cs typeface="Calibri"/>
              <a:sym typeface="Calibri"/>
            </a:endParaRPr>
          </a:p>
        </p:txBody>
      </p:sp>
      <p:sp>
        <p:nvSpPr>
          <p:cNvPr id="349" name="Google Shape;349;g20ff3bbabda_3_80"/>
          <p:cNvSpPr txBox="1"/>
          <p:nvPr/>
        </p:nvSpPr>
        <p:spPr>
          <a:xfrm>
            <a:off x="150" y="1335600"/>
            <a:ext cx="12192000" cy="486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u="sng">
                <a:solidFill>
                  <a:schemeClr val="hlink"/>
                </a:solidFill>
                <a:hlinkClick r:id="rId4"/>
              </a:rPr>
              <a:t>https://www.lifewire.com/brief-history-of-malware-153616</a:t>
            </a:r>
            <a:endParaRPr sz="1600">
              <a:latin typeface="Calibri"/>
              <a:ea typeface="Calibri"/>
              <a:cs typeface="Calibri"/>
              <a:sym typeface="Calibri"/>
            </a:endParaRPr>
          </a:p>
          <a:p>
            <a:pPr marL="0" lvl="0" indent="0" algn="l" rtl="0">
              <a:spcBef>
                <a:spcPts val="0"/>
              </a:spcBef>
              <a:spcAft>
                <a:spcPts val="0"/>
              </a:spcAft>
              <a:buNone/>
            </a:pPr>
            <a:r>
              <a:rPr lang="en-GB" sz="1600" u="sng">
                <a:solidFill>
                  <a:schemeClr val="hlink"/>
                </a:solidFill>
                <a:hlinkClick r:id="rId5"/>
              </a:rPr>
              <a:t>https://en.wikipedia.org/wiki/Malware</a:t>
            </a:r>
            <a:endParaRPr sz="1600">
              <a:latin typeface="Calibri"/>
              <a:ea typeface="Calibri"/>
              <a:cs typeface="Calibri"/>
              <a:sym typeface="Calibri"/>
            </a:endParaRPr>
          </a:p>
          <a:p>
            <a:pPr marL="0" lvl="0" indent="0" algn="l" rtl="0">
              <a:spcBef>
                <a:spcPts val="0"/>
              </a:spcBef>
              <a:spcAft>
                <a:spcPts val="0"/>
              </a:spcAft>
              <a:buNone/>
            </a:pPr>
            <a:r>
              <a:rPr lang="en-GB" sz="1600" u="sng">
                <a:solidFill>
                  <a:schemeClr val="hlink"/>
                </a:solidFill>
                <a:hlinkClick r:id="rId6"/>
              </a:rPr>
              <a:t>https://www.fortinet.com/blog/threat-research/evolution-of-malware</a:t>
            </a:r>
            <a:endParaRPr sz="1600">
              <a:latin typeface="Calibri"/>
              <a:ea typeface="Calibri"/>
              <a:cs typeface="Calibri"/>
              <a:sym typeface="Calibri"/>
            </a:endParaRPr>
          </a:p>
          <a:p>
            <a:pPr marL="0" lvl="0" indent="0" algn="l" rtl="0">
              <a:spcBef>
                <a:spcPts val="0"/>
              </a:spcBef>
              <a:spcAft>
                <a:spcPts val="0"/>
              </a:spcAft>
              <a:buNone/>
            </a:pPr>
            <a:r>
              <a:rPr lang="en-GB" sz="1600" u="sng">
                <a:solidFill>
                  <a:schemeClr val="hlink"/>
                </a:solidFill>
                <a:hlinkClick r:id="rId7"/>
              </a:rPr>
              <a:t>https://www.avg.com/en/signal/history-of-viruses</a:t>
            </a:r>
            <a:endParaRPr sz="1600">
              <a:latin typeface="Calibri"/>
              <a:ea typeface="Calibri"/>
              <a:cs typeface="Calibri"/>
              <a:sym typeface="Calibri"/>
            </a:endParaRPr>
          </a:p>
          <a:p>
            <a:pPr marL="0" lvl="0" indent="0" algn="l" rtl="0">
              <a:spcBef>
                <a:spcPts val="0"/>
              </a:spcBef>
              <a:spcAft>
                <a:spcPts val="0"/>
              </a:spcAft>
              <a:buNone/>
            </a:pPr>
            <a:r>
              <a:rPr lang="en-GB" sz="1600" u="sng">
                <a:solidFill>
                  <a:schemeClr val="hlink"/>
                </a:solidFill>
                <a:hlinkClick r:id="rId8"/>
              </a:rPr>
              <a:t>https://www.smithsonianmag.com/science-nature/top-ten-most-destructive-computer-viruses-159542266/?c=y&amp;page=2</a:t>
            </a:r>
            <a:endParaRPr sz="1600">
              <a:latin typeface="Calibri"/>
              <a:ea typeface="Calibri"/>
              <a:cs typeface="Calibri"/>
              <a:sym typeface="Calibri"/>
            </a:endParaRPr>
          </a:p>
          <a:p>
            <a:pPr marL="0" lvl="0" indent="0" algn="l" rtl="0">
              <a:spcBef>
                <a:spcPts val="0"/>
              </a:spcBef>
              <a:spcAft>
                <a:spcPts val="0"/>
              </a:spcAft>
              <a:buNone/>
            </a:pPr>
            <a:r>
              <a:rPr lang="en-GB" sz="1600" u="sng">
                <a:solidFill>
                  <a:schemeClr val="hlink"/>
                </a:solidFill>
                <a:hlinkClick r:id="rId9"/>
              </a:rPr>
              <a:t>https://www.makeuseof.com/most-notorious-malware-attacks-ever/</a:t>
            </a:r>
            <a:endParaRPr sz="1600">
              <a:latin typeface="Calibri"/>
              <a:ea typeface="Calibri"/>
              <a:cs typeface="Calibri"/>
              <a:sym typeface="Calibri"/>
            </a:endParaRPr>
          </a:p>
          <a:p>
            <a:pPr marL="0" lvl="0" indent="0" algn="l" rtl="0">
              <a:spcBef>
                <a:spcPts val="0"/>
              </a:spcBef>
              <a:spcAft>
                <a:spcPts val="0"/>
              </a:spcAft>
              <a:buNone/>
            </a:pPr>
            <a:r>
              <a:rPr lang="en-GB" sz="1600" u="sng">
                <a:solidFill>
                  <a:schemeClr val="hlink"/>
                </a:solidFill>
                <a:hlinkClick r:id="rId10"/>
              </a:rPr>
              <a:t>https://resources.infosecinstitute.com/topic/history-malware-part-one-1949-1988/</a:t>
            </a:r>
            <a:endParaRPr sz="1600">
              <a:latin typeface="Calibri"/>
              <a:ea typeface="Calibri"/>
              <a:cs typeface="Calibri"/>
              <a:sym typeface="Calibri"/>
            </a:endParaRPr>
          </a:p>
          <a:p>
            <a:pPr marL="0" lvl="0" indent="0" algn="l" rtl="0">
              <a:spcBef>
                <a:spcPts val="0"/>
              </a:spcBef>
              <a:spcAft>
                <a:spcPts val="0"/>
              </a:spcAft>
              <a:buNone/>
            </a:pPr>
            <a:r>
              <a:rPr lang="en-GB" sz="1600" u="sng">
                <a:solidFill>
                  <a:schemeClr val="hlink"/>
                </a:solidFill>
                <a:hlinkClick r:id="rId11"/>
              </a:rPr>
              <a:t>https://en.wikipedia.org/wiki/ILOVEYOU</a:t>
            </a:r>
            <a:endParaRPr sz="1600">
              <a:latin typeface="Calibri"/>
              <a:ea typeface="Calibri"/>
              <a:cs typeface="Calibri"/>
              <a:sym typeface="Calibri"/>
            </a:endParaRPr>
          </a:p>
          <a:p>
            <a:pPr marL="0" lvl="0" indent="0" algn="l" rtl="0">
              <a:spcBef>
                <a:spcPts val="0"/>
              </a:spcBef>
              <a:spcAft>
                <a:spcPts val="0"/>
              </a:spcAft>
              <a:buNone/>
            </a:pPr>
            <a:r>
              <a:rPr lang="en-GB" sz="1600" u="sng">
                <a:solidFill>
                  <a:schemeClr val="hlink"/>
                </a:solidFill>
                <a:hlinkClick r:id="rId12"/>
              </a:rPr>
              <a:t>https://en.wikipedia.org/wiki/Samy_%28computer_worm%29</a:t>
            </a:r>
            <a:endParaRPr sz="1600">
              <a:latin typeface="Calibri"/>
              <a:ea typeface="Calibri"/>
              <a:cs typeface="Calibri"/>
              <a:sym typeface="Calibri"/>
            </a:endParaRPr>
          </a:p>
          <a:p>
            <a:pPr marL="0" lvl="0" indent="0" algn="l" rtl="0">
              <a:spcBef>
                <a:spcPts val="0"/>
              </a:spcBef>
              <a:spcAft>
                <a:spcPts val="0"/>
              </a:spcAft>
              <a:buNone/>
            </a:pPr>
            <a:r>
              <a:rPr lang="en-GB" sz="1600" u="sng">
                <a:solidFill>
                  <a:schemeClr val="hlink"/>
                </a:solidFill>
                <a:hlinkClick r:id="rId13"/>
              </a:rPr>
              <a:t>https://www.vice.com/en/article/wnjwb4/the-myspace-worm-that-changed-the-internet-forever</a:t>
            </a:r>
            <a:endParaRPr sz="1600">
              <a:latin typeface="Calibri"/>
              <a:ea typeface="Calibri"/>
              <a:cs typeface="Calibri"/>
              <a:sym typeface="Calibri"/>
            </a:endParaRPr>
          </a:p>
          <a:p>
            <a:pPr marL="0" lvl="0" indent="0" algn="l" rtl="0">
              <a:spcBef>
                <a:spcPts val="0"/>
              </a:spcBef>
              <a:spcAft>
                <a:spcPts val="0"/>
              </a:spcAft>
              <a:buNone/>
            </a:pPr>
            <a:r>
              <a:rPr lang="en-GB" sz="1600" u="sng">
                <a:solidFill>
                  <a:schemeClr val="hlink"/>
                </a:solidFill>
                <a:hlinkClick r:id="rId14"/>
              </a:rPr>
              <a:t>https://nordvpn.com/blog/mydoom-virus/</a:t>
            </a:r>
            <a:endParaRPr sz="1600">
              <a:latin typeface="Calibri"/>
              <a:ea typeface="Calibri"/>
              <a:cs typeface="Calibri"/>
              <a:sym typeface="Calibri"/>
            </a:endParaRPr>
          </a:p>
          <a:p>
            <a:pPr marL="0" lvl="0" indent="0" algn="l" rtl="0">
              <a:spcBef>
                <a:spcPts val="0"/>
              </a:spcBef>
              <a:spcAft>
                <a:spcPts val="0"/>
              </a:spcAft>
              <a:buNone/>
            </a:pPr>
            <a:r>
              <a:rPr lang="en-GB" sz="1600" u="sng">
                <a:solidFill>
                  <a:schemeClr val="hlink"/>
                </a:solidFill>
                <a:hlinkClick r:id="rId15"/>
              </a:rPr>
              <a:t>https://www.zdnet.com/article/mydoom-the-15-year-old-malware-thats-still-being-used-in-phishing-attacks-in-2019/</a:t>
            </a:r>
            <a:endParaRPr sz="1600">
              <a:latin typeface="Calibri"/>
              <a:ea typeface="Calibri"/>
              <a:cs typeface="Calibri"/>
              <a:sym typeface="Calibri"/>
            </a:endParaRPr>
          </a:p>
          <a:p>
            <a:pPr marL="0" lvl="0" indent="0" algn="l" rtl="0">
              <a:spcBef>
                <a:spcPts val="0"/>
              </a:spcBef>
              <a:spcAft>
                <a:spcPts val="0"/>
              </a:spcAft>
              <a:buNone/>
            </a:pPr>
            <a:r>
              <a:rPr lang="en-GB" sz="1600" u="sng">
                <a:solidFill>
                  <a:schemeClr val="hlink"/>
                </a:solidFill>
                <a:hlinkClick r:id="rId16"/>
              </a:rPr>
              <a:t>https://www.okta.com/identity-101/mydoom/</a:t>
            </a:r>
            <a:endParaRPr sz="1600">
              <a:latin typeface="Calibri"/>
              <a:ea typeface="Calibri"/>
              <a:cs typeface="Calibri"/>
              <a:sym typeface="Calibri"/>
            </a:endParaRPr>
          </a:p>
          <a:p>
            <a:pPr marL="0" lvl="0" indent="0" algn="l" rtl="0">
              <a:spcBef>
                <a:spcPts val="0"/>
              </a:spcBef>
              <a:spcAft>
                <a:spcPts val="0"/>
              </a:spcAft>
              <a:buNone/>
            </a:pPr>
            <a:r>
              <a:rPr lang="en-GB" sz="1600" u="sng">
                <a:solidFill>
                  <a:schemeClr val="hlink"/>
                </a:solidFill>
                <a:hlinkClick r:id="rId17"/>
              </a:rPr>
              <a:t>https://usa.kaspersky.com/resource-center/definitions/cryptolocker</a:t>
            </a:r>
            <a:endParaRPr sz="1600">
              <a:latin typeface="Calibri"/>
              <a:ea typeface="Calibri"/>
              <a:cs typeface="Calibri"/>
              <a:sym typeface="Calibri"/>
            </a:endParaRPr>
          </a:p>
          <a:p>
            <a:pPr marL="0" lvl="0" indent="0" algn="l" rtl="0">
              <a:spcBef>
                <a:spcPts val="0"/>
              </a:spcBef>
              <a:spcAft>
                <a:spcPts val="0"/>
              </a:spcAft>
              <a:buNone/>
            </a:pPr>
            <a:r>
              <a:rPr lang="en-GB" sz="1600" u="sng">
                <a:solidFill>
                  <a:schemeClr val="hlink"/>
                </a:solidFill>
                <a:hlinkClick r:id="rId18"/>
              </a:rPr>
              <a:t>https://www.wired.co.uk/article/nsa-hacking-tools-stolen-hackers</a:t>
            </a:r>
            <a:endParaRPr sz="1600">
              <a:latin typeface="Calibri"/>
              <a:ea typeface="Calibri"/>
              <a:cs typeface="Calibri"/>
              <a:sym typeface="Calibri"/>
            </a:endParaRPr>
          </a:p>
          <a:p>
            <a:pPr marL="0" lvl="0" indent="0" algn="l" rtl="0">
              <a:spcBef>
                <a:spcPts val="0"/>
              </a:spcBef>
              <a:spcAft>
                <a:spcPts val="0"/>
              </a:spcAft>
              <a:buNone/>
            </a:pPr>
            <a:r>
              <a:rPr lang="en-GB" sz="1600" u="sng">
                <a:solidFill>
                  <a:schemeClr val="hlink"/>
                </a:solidFill>
                <a:hlinkClick r:id="rId19"/>
              </a:rPr>
              <a:t>https://en.wikipedia.org/wiki/The_Shadow_Brokers</a:t>
            </a:r>
            <a:endParaRPr sz="1600">
              <a:latin typeface="Calibri"/>
              <a:ea typeface="Calibri"/>
              <a:cs typeface="Calibri"/>
              <a:sym typeface="Calibri"/>
            </a:endParaRPr>
          </a:p>
          <a:p>
            <a:pPr marL="0" lvl="0" indent="0" algn="l" rtl="0">
              <a:spcBef>
                <a:spcPts val="0"/>
              </a:spcBef>
              <a:spcAft>
                <a:spcPts val="0"/>
              </a:spcAft>
              <a:buNone/>
            </a:pPr>
            <a:r>
              <a:rPr lang="en-GB" sz="1600" u="sng">
                <a:solidFill>
                  <a:schemeClr val="hlink"/>
                </a:solidFill>
                <a:hlinkClick r:id="rId20"/>
              </a:rPr>
              <a:t>https://www.cloudflare.com/en-gb/learning/security/ransomware/wannacry-ransomware/</a:t>
            </a:r>
            <a:endParaRPr sz="1600">
              <a:latin typeface="Calibri"/>
              <a:ea typeface="Calibri"/>
              <a:cs typeface="Calibri"/>
              <a:sym typeface="Calibri"/>
            </a:endParaRPr>
          </a:p>
          <a:p>
            <a:pPr marL="0" lvl="0" indent="0" algn="l" rtl="0">
              <a:spcBef>
                <a:spcPts val="0"/>
              </a:spcBef>
              <a:spcAft>
                <a:spcPts val="0"/>
              </a:spcAft>
              <a:buNone/>
            </a:pPr>
            <a:r>
              <a:rPr lang="en-GB" sz="1600" u="sng">
                <a:solidFill>
                  <a:schemeClr val="hlink"/>
                </a:solidFill>
                <a:hlinkClick r:id="rId21"/>
              </a:rPr>
              <a:t>https://www.kaspersky.co.uk/resource-center/threats/ransomware-wannacry</a:t>
            </a:r>
            <a:endParaRPr sz="1600">
              <a:latin typeface="Calibri"/>
              <a:ea typeface="Calibri"/>
              <a:cs typeface="Calibri"/>
              <a:sym typeface="Calibri"/>
            </a:endParaRPr>
          </a:p>
          <a:p>
            <a:pPr marL="0" lvl="0" indent="0" algn="l" rtl="0">
              <a:spcBef>
                <a:spcPts val="0"/>
              </a:spcBef>
              <a:spcAft>
                <a:spcPts val="0"/>
              </a:spcAft>
              <a:buNone/>
            </a:pPr>
            <a:r>
              <a:rPr lang="en-GB" sz="1600" u="sng">
                <a:solidFill>
                  <a:schemeClr val="hlink"/>
                </a:solidFill>
                <a:hlinkClick r:id="rId22"/>
              </a:rPr>
              <a:t>https://en.wikipedia.org/wiki/WannaCry_ransomware_attack</a:t>
            </a:r>
            <a:endParaRPr sz="16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Google Shape;168;p4"/>
          <p:cNvPicPr preferRelativeResize="0"/>
          <p:nvPr/>
        </p:nvPicPr>
        <p:blipFill rotWithShape="1">
          <a:blip r:embed="rId3">
            <a:alphaModFix/>
          </a:blip>
          <a:srcRect/>
          <a:stretch/>
        </p:blipFill>
        <p:spPr>
          <a:xfrm>
            <a:off x="10838330" y="5233940"/>
            <a:ext cx="1171968" cy="1365943"/>
          </a:xfrm>
          <a:prstGeom prst="rect">
            <a:avLst/>
          </a:prstGeom>
          <a:noFill/>
          <a:ln>
            <a:noFill/>
          </a:ln>
        </p:spPr>
      </p:pic>
      <p:sp>
        <p:nvSpPr>
          <p:cNvPr id="169" name="Google Shape;169;p4"/>
          <p:cNvSpPr txBox="1"/>
          <p:nvPr/>
        </p:nvSpPr>
        <p:spPr>
          <a:xfrm>
            <a:off x="0" y="262715"/>
            <a:ext cx="12192000" cy="708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0" i="0" u="none" strike="noStrike" cap="none">
                <a:solidFill>
                  <a:srgbClr val="FFFFFF"/>
                </a:solidFill>
                <a:latin typeface="Comic Sans MS"/>
                <a:ea typeface="Comic Sans MS"/>
                <a:cs typeface="Comic Sans MS"/>
                <a:sym typeface="Comic Sans MS"/>
              </a:rPr>
              <a:t>Disclaimer</a:t>
            </a:r>
            <a:endParaRPr sz="1400" b="0" i="0" u="none" strike="noStrike" cap="none">
              <a:solidFill>
                <a:srgbClr val="000000"/>
              </a:solidFill>
              <a:latin typeface="Arial"/>
              <a:ea typeface="Arial"/>
              <a:cs typeface="Arial"/>
              <a:sym typeface="Arial"/>
            </a:endParaRPr>
          </a:p>
        </p:txBody>
      </p:sp>
      <p:pic>
        <p:nvPicPr>
          <p:cNvPr id="170" name="Google Shape;170;p4"/>
          <p:cNvPicPr preferRelativeResize="0"/>
          <p:nvPr/>
        </p:nvPicPr>
        <p:blipFill rotWithShape="1">
          <a:blip r:embed="rId4">
            <a:alphaModFix/>
          </a:blip>
          <a:srcRect/>
          <a:stretch/>
        </p:blipFill>
        <p:spPr>
          <a:xfrm>
            <a:off x="4269205" y="1233316"/>
            <a:ext cx="3653588" cy="3653588"/>
          </a:xfrm>
          <a:prstGeom prst="rect">
            <a:avLst/>
          </a:prstGeom>
          <a:noFill/>
          <a:ln>
            <a:noFill/>
          </a:ln>
        </p:spPr>
      </p:pic>
      <p:pic>
        <p:nvPicPr>
          <p:cNvPr id="171" name="Google Shape;171;p4"/>
          <p:cNvPicPr preferRelativeResize="0"/>
          <p:nvPr/>
        </p:nvPicPr>
        <p:blipFill rotWithShape="1">
          <a:blip r:embed="rId5">
            <a:alphaModFix/>
          </a:blip>
          <a:srcRect l="12814" r="24058"/>
          <a:stretch/>
        </p:blipFill>
        <p:spPr>
          <a:xfrm>
            <a:off x="413925" y="1159825"/>
            <a:ext cx="3269698" cy="3885024"/>
          </a:xfrm>
          <a:prstGeom prst="rect">
            <a:avLst/>
          </a:prstGeom>
          <a:noFill/>
          <a:ln>
            <a:noFill/>
          </a:ln>
        </p:spPr>
      </p:pic>
      <p:pic>
        <p:nvPicPr>
          <p:cNvPr id="172" name="Google Shape;172;p4"/>
          <p:cNvPicPr preferRelativeResize="0"/>
          <p:nvPr/>
        </p:nvPicPr>
        <p:blipFill rotWithShape="1">
          <a:blip r:embed="rId6">
            <a:alphaModFix/>
          </a:blip>
          <a:srcRect l="14408" r="14398"/>
          <a:stretch/>
        </p:blipFill>
        <p:spPr>
          <a:xfrm>
            <a:off x="8508375" y="1705813"/>
            <a:ext cx="2980401" cy="2793050"/>
          </a:xfrm>
          <a:prstGeom prst="rect">
            <a:avLst/>
          </a:prstGeom>
          <a:noFill/>
          <a:ln>
            <a:noFill/>
          </a:ln>
        </p:spPr>
      </p:pic>
      <p:pic>
        <p:nvPicPr>
          <p:cNvPr id="173" name="Google Shape;173;p4"/>
          <p:cNvPicPr preferRelativeResize="0"/>
          <p:nvPr/>
        </p:nvPicPr>
        <p:blipFill>
          <a:blip r:embed="rId7">
            <a:alphaModFix/>
          </a:blip>
          <a:stretch>
            <a:fillRect/>
          </a:stretch>
        </p:blipFill>
        <p:spPr>
          <a:xfrm>
            <a:off x="913050" y="1159825"/>
            <a:ext cx="1171976" cy="1171976"/>
          </a:xfrm>
          <a:prstGeom prst="rect">
            <a:avLst/>
          </a:prstGeom>
          <a:noFill/>
          <a:ln>
            <a:noFill/>
          </a:ln>
        </p:spPr>
      </p:pic>
      <p:pic>
        <p:nvPicPr>
          <p:cNvPr id="174" name="Google Shape;174;p4"/>
          <p:cNvPicPr preferRelativeResize="0"/>
          <p:nvPr/>
        </p:nvPicPr>
        <p:blipFill>
          <a:blip r:embed="rId8">
            <a:alphaModFix/>
          </a:blip>
          <a:stretch>
            <a:fillRect/>
          </a:stretch>
        </p:blipFill>
        <p:spPr>
          <a:xfrm rot="491657">
            <a:off x="2047500" y="1131948"/>
            <a:ext cx="1276850" cy="1227725"/>
          </a:xfrm>
          <a:prstGeom prst="rect">
            <a:avLst/>
          </a:prstGeom>
          <a:noFill/>
          <a:ln>
            <a:noFill/>
          </a:ln>
        </p:spPr>
      </p:pic>
      <p:pic>
        <p:nvPicPr>
          <p:cNvPr id="175" name="Google Shape;175;p4"/>
          <p:cNvPicPr preferRelativeResize="0"/>
          <p:nvPr/>
        </p:nvPicPr>
        <p:blipFill>
          <a:blip r:embed="rId9">
            <a:alphaModFix/>
          </a:blip>
          <a:stretch>
            <a:fillRect/>
          </a:stretch>
        </p:blipFill>
        <p:spPr>
          <a:xfrm>
            <a:off x="9139663" y="1705825"/>
            <a:ext cx="1717826" cy="1171975"/>
          </a:xfrm>
          <a:prstGeom prst="rect">
            <a:avLst/>
          </a:prstGeom>
          <a:noFill/>
          <a:ln>
            <a:noFill/>
          </a:ln>
        </p:spPr>
      </p:pic>
      <p:pic>
        <p:nvPicPr>
          <p:cNvPr id="176" name="Google Shape;176;p4"/>
          <p:cNvPicPr preferRelativeResize="0"/>
          <p:nvPr/>
        </p:nvPicPr>
        <p:blipFill>
          <a:blip r:embed="rId10">
            <a:alphaModFix/>
          </a:blip>
          <a:stretch>
            <a:fillRect/>
          </a:stretch>
        </p:blipFill>
        <p:spPr>
          <a:xfrm>
            <a:off x="4018027" y="4410075"/>
            <a:ext cx="4155950" cy="1727650"/>
          </a:xfrm>
          <a:prstGeom prst="rect">
            <a:avLst/>
          </a:prstGeom>
          <a:noFill/>
          <a:ln>
            <a:noFill/>
          </a:ln>
        </p:spPr>
      </p:pic>
      <p:pic>
        <p:nvPicPr>
          <p:cNvPr id="177" name="Google Shape;177;p4"/>
          <p:cNvPicPr preferRelativeResize="0"/>
          <p:nvPr/>
        </p:nvPicPr>
        <p:blipFill>
          <a:blip r:embed="rId11">
            <a:alphaModFix/>
          </a:blip>
          <a:stretch>
            <a:fillRect/>
          </a:stretch>
        </p:blipFill>
        <p:spPr>
          <a:xfrm>
            <a:off x="5068831" y="5650613"/>
            <a:ext cx="2054338" cy="205433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g12bc959ac84_0_0"/>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202" name="Google Shape;202;g12bc959ac84_0_0"/>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GB" sz="4800">
                <a:solidFill>
                  <a:srgbClr val="FFFFFF"/>
                </a:solidFill>
                <a:latin typeface="Comic Sans MS"/>
                <a:ea typeface="Comic Sans MS"/>
                <a:cs typeface="Comic Sans MS"/>
                <a:sym typeface="Comic Sans MS"/>
              </a:rPr>
              <a:t>Threatening Files</a:t>
            </a:r>
            <a:endParaRPr sz="4800" b="0" i="0" u="none" strike="noStrike" cap="none">
              <a:solidFill>
                <a:srgbClr val="FFFFFF"/>
              </a:solidFill>
              <a:latin typeface="Comic Sans MS"/>
              <a:ea typeface="Comic Sans MS"/>
              <a:cs typeface="Comic Sans MS"/>
              <a:sym typeface="Comic Sans MS"/>
            </a:endParaRPr>
          </a:p>
        </p:txBody>
      </p:sp>
      <p:pic>
        <p:nvPicPr>
          <p:cNvPr id="203" name="Google Shape;203;g12bc959ac84_0_0"/>
          <p:cNvPicPr preferRelativeResize="0"/>
          <p:nvPr/>
        </p:nvPicPr>
        <p:blipFill>
          <a:blip r:embed="rId4">
            <a:alphaModFix/>
          </a:blip>
          <a:stretch>
            <a:fillRect/>
          </a:stretch>
        </p:blipFill>
        <p:spPr>
          <a:xfrm>
            <a:off x="3167588" y="1897213"/>
            <a:ext cx="5856825" cy="3063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09" name="Google Shape;209;g20fe8ac0749_0_12"/>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210" name="Google Shape;210;g20fe8ac0749_0_12"/>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GB" sz="4800">
                <a:solidFill>
                  <a:srgbClr val="FFFFFF"/>
                </a:solidFill>
                <a:latin typeface="Comic Sans MS"/>
                <a:ea typeface="Comic Sans MS"/>
                <a:cs typeface="Comic Sans MS"/>
                <a:sym typeface="Comic Sans MS"/>
              </a:rPr>
              <a:t>Timeline</a:t>
            </a:r>
            <a:endParaRPr sz="4800" b="0" i="0" u="none" strike="noStrike" cap="none">
              <a:solidFill>
                <a:srgbClr val="FFFFFF"/>
              </a:solidFill>
              <a:latin typeface="Comic Sans MS"/>
              <a:ea typeface="Comic Sans MS"/>
              <a:cs typeface="Comic Sans MS"/>
              <a:sym typeface="Comic Sans MS"/>
            </a:endParaRPr>
          </a:p>
        </p:txBody>
      </p:sp>
      <p:pic>
        <p:nvPicPr>
          <p:cNvPr id="211" name="Google Shape;211;g20fe8ac0749_0_12"/>
          <p:cNvPicPr preferRelativeResize="0"/>
          <p:nvPr/>
        </p:nvPicPr>
        <p:blipFill rotWithShape="1">
          <a:blip r:embed="rId4">
            <a:alphaModFix/>
          </a:blip>
          <a:srcRect l="6512" r="2280"/>
          <a:stretch/>
        </p:blipFill>
        <p:spPr>
          <a:xfrm>
            <a:off x="348655" y="2925438"/>
            <a:ext cx="11494700" cy="1007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17" name="Google Shape;217;g20ff3bbabda_3_3"/>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218" name="Google Shape;218;g20ff3bbabda_3_3"/>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GB" sz="4800">
                <a:solidFill>
                  <a:srgbClr val="FFFFFF"/>
                </a:solidFill>
                <a:latin typeface="Comic Sans MS"/>
                <a:ea typeface="Comic Sans MS"/>
                <a:cs typeface="Comic Sans MS"/>
                <a:sym typeface="Comic Sans MS"/>
              </a:rPr>
              <a:t>1971 Creeper</a:t>
            </a:r>
            <a:endParaRPr sz="4800" b="0" i="0" u="none" strike="noStrike" cap="none">
              <a:solidFill>
                <a:srgbClr val="FFFFFF"/>
              </a:solidFill>
              <a:latin typeface="Comic Sans MS"/>
              <a:ea typeface="Comic Sans MS"/>
              <a:cs typeface="Comic Sans MS"/>
              <a:sym typeface="Comic Sans MS"/>
            </a:endParaRPr>
          </a:p>
        </p:txBody>
      </p:sp>
      <p:sp>
        <p:nvSpPr>
          <p:cNvPr id="219" name="Google Shape;219;g20ff3bbabda_3_3"/>
          <p:cNvSpPr txBox="1"/>
          <p:nvPr/>
        </p:nvSpPr>
        <p:spPr>
          <a:xfrm>
            <a:off x="7772350" y="2226975"/>
            <a:ext cx="3350700" cy="17238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None/>
            </a:pPr>
            <a:r>
              <a:rPr lang="en-GB" sz="2000">
                <a:solidFill>
                  <a:schemeClr val="lt1"/>
                </a:solidFill>
                <a:latin typeface="Calibri"/>
                <a:ea typeface="Calibri"/>
                <a:cs typeface="Calibri"/>
                <a:sym typeface="Calibri"/>
              </a:rPr>
              <a:t>The Creeper</a:t>
            </a:r>
            <a:endParaRPr sz="2000">
              <a:solidFill>
                <a:schemeClr val="lt1"/>
              </a:solidFill>
              <a:latin typeface="Calibri"/>
              <a:ea typeface="Calibri"/>
              <a:cs typeface="Calibri"/>
              <a:sym typeface="Calibri"/>
            </a:endParaRPr>
          </a:p>
          <a:p>
            <a:pPr marL="457200" marR="0" lvl="0" indent="0" algn="l" rtl="0">
              <a:lnSpc>
                <a:spcPct val="100000"/>
              </a:lnSpc>
              <a:spcBef>
                <a:spcPts val="0"/>
              </a:spcBef>
              <a:spcAft>
                <a:spcPts val="0"/>
              </a:spcAft>
              <a:buNone/>
            </a:pPr>
            <a:endParaRPr sz="2000">
              <a:solidFill>
                <a:schemeClr val="lt1"/>
              </a:solidFill>
              <a:latin typeface="Calibri"/>
              <a:ea typeface="Calibri"/>
              <a:cs typeface="Calibri"/>
              <a:sym typeface="Calibri"/>
            </a:endParaRPr>
          </a:p>
          <a:p>
            <a:pPr marL="457200" marR="0" lvl="0" indent="0" algn="l" rtl="0">
              <a:lnSpc>
                <a:spcPct val="100000"/>
              </a:lnSpc>
              <a:spcBef>
                <a:spcPts val="0"/>
              </a:spcBef>
              <a:spcAft>
                <a:spcPts val="0"/>
              </a:spcAft>
              <a:buNone/>
            </a:pPr>
            <a:r>
              <a:rPr lang="en-GB" sz="2000">
                <a:solidFill>
                  <a:schemeClr val="lt1"/>
                </a:solidFill>
                <a:latin typeface="Calibri"/>
                <a:ea typeface="Calibri"/>
                <a:cs typeface="Calibri"/>
                <a:sym typeface="Calibri"/>
              </a:rPr>
              <a:t>And </a:t>
            </a:r>
            <a:endParaRPr sz="2000">
              <a:solidFill>
                <a:schemeClr val="lt1"/>
              </a:solidFill>
              <a:latin typeface="Calibri"/>
              <a:ea typeface="Calibri"/>
              <a:cs typeface="Calibri"/>
              <a:sym typeface="Calibri"/>
            </a:endParaRPr>
          </a:p>
          <a:p>
            <a:pPr marL="457200" marR="0" lvl="0" indent="0" algn="l" rtl="0">
              <a:lnSpc>
                <a:spcPct val="100000"/>
              </a:lnSpc>
              <a:spcBef>
                <a:spcPts val="0"/>
              </a:spcBef>
              <a:spcAft>
                <a:spcPts val="0"/>
              </a:spcAft>
              <a:buNone/>
            </a:pPr>
            <a:endParaRPr sz="2000">
              <a:solidFill>
                <a:schemeClr val="lt1"/>
              </a:solidFill>
              <a:latin typeface="Calibri"/>
              <a:ea typeface="Calibri"/>
              <a:cs typeface="Calibri"/>
              <a:sym typeface="Calibri"/>
            </a:endParaRPr>
          </a:p>
          <a:p>
            <a:pPr marL="457200" marR="0" lvl="0" indent="0" algn="l" rtl="0">
              <a:lnSpc>
                <a:spcPct val="100000"/>
              </a:lnSpc>
              <a:spcBef>
                <a:spcPts val="0"/>
              </a:spcBef>
              <a:spcAft>
                <a:spcPts val="0"/>
              </a:spcAft>
              <a:buNone/>
            </a:pPr>
            <a:r>
              <a:rPr lang="en-GB" sz="2000">
                <a:solidFill>
                  <a:schemeClr val="lt1"/>
                </a:solidFill>
                <a:latin typeface="Calibri"/>
                <a:ea typeface="Calibri"/>
                <a:cs typeface="Calibri"/>
                <a:sym typeface="Calibri"/>
              </a:rPr>
              <a:t>The Reaper</a:t>
            </a:r>
            <a:endParaRPr sz="2000">
              <a:solidFill>
                <a:schemeClr val="lt1"/>
              </a:solidFill>
              <a:latin typeface="Calibri"/>
              <a:ea typeface="Calibri"/>
              <a:cs typeface="Calibri"/>
              <a:sym typeface="Calibri"/>
            </a:endParaRPr>
          </a:p>
        </p:txBody>
      </p:sp>
      <p:pic>
        <p:nvPicPr>
          <p:cNvPr id="220" name="Google Shape;220;g20ff3bbabda_3_3"/>
          <p:cNvPicPr preferRelativeResize="0"/>
          <p:nvPr/>
        </p:nvPicPr>
        <p:blipFill>
          <a:blip r:embed="rId4">
            <a:alphaModFix/>
          </a:blip>
          <a:stretch>
            <a:fillRect/>
          </a:stretch>
        </p:blipFill>
        <p:spPr>
          <a:xfrm>
            <a:off x="1051800" y="2569600"/>
            <a:ext cx="6096000" cy="3648075"/>
          </a:xfrm>
          <a:prstGeom prst="rect">
            <a:avLst/>
          </a:prstGeom>
          <a:noFill/>
          <a:ln>
            <a:noFill/>
          </a:ln>
        </p:spPr>
      </p:pic>
      <p:pic>
        <p:nvPicPr>
          <p:cNvPr id="221" name="Google Shape;221;g20ff3bbabda_3_3"/>
          <p:cNvPicPr preferRelativeResize="0"/>
          <p:nvPr/>
        </p:nvPicPr>
        <p:blipFill>
          <a:blip r:embed="rId5">
            <a:alphaModFix/>
          </a:blip>
          <a:stretch>
            <a:fillRect/>
          </a:stretch>
        </p:blipFill>
        <p:spPr>
          <a:xfrm>
            <a:off x="1051800" y="1254550"/>
            <a:ext cx="1709538" cy="11111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g20ff3bbabda_3_15"/>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228" name="Google Shape;228;g20ff3bbabda_3_15"/>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GB" sz="4800">
                <a:solidFill>
                  <a:srgbClr val="FFFFFF"/>
                </a:solidFill>
                <a:latin typeface="Comic Sans MS"/>
                <a:ea typeface="Comic Sans MS"/>
                <a:cs typeface="Comic Sans MS"/>
                <a:sym typeface="Comic Sans MS"/>
              </a:rPr>
              <a:t>1982 Elk Cloner</a:t>
            </a:r>
            <a:endParaRPr sz="4800" b="0" i="0" u="none" strike="noStrike" cap="none">
              <a:solidFill>
                <a:srgbClr val="FFFFFF"/>
              </a:solidFill>
              <a:latin typeface="Comic Sans MS"/>
              <a:ea typeface="Comic Sans MS"/>
              <a:cs typeface="Comic Sans MS"/>
              <a:sym typeface="Comic Sans MS"/>
            </a:endParaRPr>
          </a:p>
        </p:txBody>
      </p:sp>
      <p:sp>
        <p:nvSpPr>
          <p:cNvPr id="229" name="Google Shape;229;g20ff3bbabda_3_15"/>
          <p:cNvSpPr txBox="1"/>
          <p:nvPr/>
        </p:nvSpPr>
        <p:spPr>
          <a:xfrm>
            <a:off x="1233800" y="1356100"/>
            <a:ext cx="9529500" cy="8004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None/>
            </a:pPr>
            <a:r>
              <a:rPr lang="en-GB" sz="2000">
                <a:solidFill>
                  <a:schemeClr val="lt1"/>
                </a:solidFill>
                <a:latin typeface="Calibri"/>
                <a:ea typeface="Calibri"/>
                <a:cs typeface="Calibri"/>
                <a:sym typeface="Calibri"/>
              </a:rPr>
              <a:t>Are Apple Macbooks more secure than Windows computers? </a:t>
            </a:r>
            <a:endParaRPr sz="2000">
              <a:solidFill>
                <a:schemeClr val="lt1"/>
              </a:solidFill>
              <a:latin typeface="Calibri"/>
              <a:ea typeface="Calibri"/>
              <a:cs typeface="Calibri"/>
              <a:sym typeface="Calibri"/>
            </a:endParaRPr>
          </a:p>
          <a:p>
            <a:pPr marL="457200" marR="0" lvl="0" indent="0" algn="l" rtl="0">
              <a:lnSpc>
                <a:spcPct val="100000"/>
              </a:lnSpc>
              <a:spcBef>
                <a:spcPts val="0"/>
              </a:spcBef>
              <a:spcAft>
                <a:spcPts val="0"/>
              </a:spcAft>
              <a:buNone/>
            </a:pPr>
            <a:r>
              <a:rPr lang="en-GB" sz="2000">
                <a:solidFill>
                  <a:schemeClr val="lt1"/>
                </a:solidFill>
                <a:latin typeface="Calibri"/>
                <a:ea typeface="Calibri"/>
                <a:cs typeface="Calibri"/>
                <a:sym typeface="Calibri"/>
              </a:rPr>
              <a:t>Are they more secure than Linux machines?</a:t>
            </a:r>
            <a:endParaRPr sz="2000">
              <a:solidFill>
                <a:schemeClr val="lt1"/>
              </a:solidFill>
              <a:latin typeface="Calibri"/>
              <a:ea typeface="Calibri"/>
              <a:cs typeface="Calibri"/>
              <a:sym typeface="Calibri"/>
            </a:endParaRPr>
          </a:p>
        </p:txBody>
      </p:sp>
      <p:pic>
        <p:nvPicPr>
          <p:cNvPr id="230" name="Google Shape;230;g20ff3bbabda_3_15"/>
          <p:cNvPicPr preferRelativeResize="0"/>
          <p:nvPr/>
        </p:nvPicPr>
        <p:blipFill>
          <a:blip r:embed="rId4">
            <a:alphaModFix/>
          </a:blip>
          <a:stretch>
            <a:fillRect/>
          </a:stretch>
        </p:blipFill>
        <p:spPr>
          <a:xfrm>
            <a:off x="3163400" y="2156500"/>
            <a:ext cx="5865198" cy="4396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g20ff3bbabda_3_25"/>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237" name="Google Shape;237;g20ff3bbabda_3_25"/>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GB" sz="4800">
                <a:solidFill>
                  <a:srgbClr val="FFFFFF"/>
                </a:solidFill>
                <a:latin typeface="Comic Sans MS"/>
                <a:ea typeface="Comic Sans MS"/>
                <a:cs typeface="Comic Sans MS"/>
                <a:sym typeface="Comic Sans MS"/>
              </a:rPr>
              <a:t>1986 Brain</a:t>
            </a:r>
            <a:endParaRPr sz="4800" b="0" i="0" u="none" strike="noStrike" cap="none">
              <a:solidFill>
                <a:srgbClr val="FFFFFF"/>
              </a:solidFill>
              <a:latin typeface="Comic Sans MS"/>
              <a:ea typeface="Comic Sans MS"/>
              <a:cs typeface="Comic Sans MS"/>
              <a:sym typeface="Comic Sans MS"/>
            </a:endParaRPr>
          </a:p>
        </p:txBody>
      </p:sp>
      <p:sp>
        <p:nvSpPr>
          <p:cNvPr id="238" name="Google Shape;238;g20ff3bbabda_3_25"/>
          <p:cNvSpPr txBox="1"/>
          <p:nvPr/>
        </p:nvSpPr>
        <p:spPr>
          <a:xfrm>
            <a:off x="1233800" y="1356100"/>
            <a:ext cx="9529500" cy="4926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None/>
            </a:pPr>
            <a:endParaRPr sz="2000">
              <a:solidFill>
                <a:schemeClr val="lt1"/>
              </a:solidFill>
              <a:latin typeface="Calibri"/>
              <a:ea typeface="Calibri"/>
              <a:cs typeface="Calibri"/>
              <a:sym typeface="Calibri"/>
            </a:endParaRPr>
          </a:p>
        </p:txBody>
      </p:sp>
      <p:pic>
        <p:nvPicPr>
          <p:cNvPr id="239" name="Google Shape;239;g20ff3bbabda_3_25"/>
          <p:cNvPicPr preferRelativeResize="0"/>
          <p:nvPr/>
        </p:nvPicPr>
        <p:blipFill>
          <a:blip r:embed="rId4">
            <a:alphaModFix/>
          </a:blip>
          <a:stretch>
            <a:fillRect/>
          </a:stretch>
        </p:blipFill>
        <p:spPr>
          <a:xfrm>
            <a:off x="2543275" y="1837775"/>
            <a:ext cx="6910546" cy="4396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Google Shape;245;g20ff3bbabda_3_34"/>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246" name="Google Shape;246;g20ff3bbabda_3_34"/>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GB" sz="4800">
                <a:solidFill>
                  <a:srgbClr val="FFFFFF"/>
                </a:solidFill>
                <a:latin typeface="Comic Sans MS"/>
                <a:ea typeface="Comic Sans MS"/>
                <a:cs typeface="Comic Sans MS"/>
                <a:sym typeface="Comic Sans MS"/>
              </a:rPr>
              <a:t>1989 AIDS Trojan</a:t>
            </a:r>
            <a:endParaRPr sz="4800" b="0" i="0" u="none" strike="noStrike" cap="none">
              <a:solidFill>
                <a:srgbClr val="FFFFFF"/>
              </a:solidFill>
              <a:latin typeface="Comic Sans MS"/>
              <a:ea typeface="Comic Sans MS"/>
              <a:cs typeface="Comic Sans MS"/>
              <a:sym typeface="Comic Sans MS"/>
            </a:endParaRPr>
          </a:p>
        </p:txBody>
      </p:sp>
      <p:sp>
        <p:nvSpPr>
          <p:cNvPr id="247" name="Google Shape;247;g20ff3bbabda_3_34"/>
          <p:cNvSpPr txBox="1"/>
          <p:nvPr/>
        </p:nvSpPr>
        <p:spPr>
          <a:xfrm>
            <a:off x="1233800" y="1356100"/>
            <a:ext cx="9529500" cy="4926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None/>
            </a:pPr>
            <a:endParaRPr sz="2000">
              <a:solidFill>
                <a:schemeClr val="lt1"/>
              </a:solidFill>
              <a:latin typeface="Calibri"/>
              <a:ea typeface="Calibri"/>
              <a:cs typeface="Calibri"/>
              <a:sym typeface="Calibri"/>
            </a:endParaRPr>
          </a:p>
        </p:txBody>
      </p:sp>
      <p:pic>
        <p:nvPicPr>
          <p:cNvPr id="248" name="Google Shape;248;g20ff3bbabda_3_34"/>
          <p:cNvPicPr preferRelativeResize="0"/>
          <p:nvPr/>
        </p:nvPicPr>
        <p:blipFill>
          <a:blip r:embed="rId4">
            <a:alphaModFix/>
          </a:blip>
          <a:stretch>
            <a:fillRect/>
          </a:stretch>
        </p:blipFill>
        <p:spPr>
          <a:xfrm>
            <a:off x="2021863" y="1254550"/>
            <a:ext cx="7953375" cy="3952875"/>
          </a:xfrm>
          <a:prstGeom prst="rect">
            <a:avLst/>
          </a:prstGeom>
          <a:noFill/>
          <a:ln>
            <a:noFill/>
          </a:ln>
        </p:spPr>
      </p:pic>
      <p:pic>
        <p:nvPicPr>
          <p:cNvPr id="249" name="Google Shape;249;g20ff3bbabda_3_34"/>
          <p:cNvPicPr preferRelativeResize="0"/>
          <p:nvPr/>
        </p:nvPicPr>
        <p:blipFill>
          <a:blip r:embed="rId4">
            <a:alphaModFix/>
          </a:blip>
          <a:stretch>
            <a:fillRect/>
          </a:stretch>
        </p:blipFill>
        <p:spPr>
          <a:xfrm>
            <a:off x="2728913" y="2062163"/>
            <a:ext cx="7953375" cy="3952875"/>
          </a:xfrm>
          <a:prstGeom prst="rect">
            <a:avLst/>
          </a:prstGeom>
          <a:noFill/>
          <a:ln>
            <a:noFill/>
          </a:ln>
        </p:spPr>
      </p:pic>
      <p:pic>
        <p:nvPicPr>
          <p:cNvPr id="250" name="Google Shape;250;g20ff3bbabda_3_34"/>
          <p:cNvPicPr preferRelativeResize="0"/>
          <p:nvPr/>
        </p:nvPicPr>
        <p:blipFill>
          <a:blip r:embed="rId4">
            <a:alphaModFix/>
          </a:blip>
          <a:stretch>
            <a:fillRect/>
          </a:stretch>
        </p:blipFill>
        <p:spPr>
          <a:xfrm>
            <a:off x="592138" y="1520513"/>
            <a:ext cx="7953375" cy="3952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g20ff3bbabda_3_42"/>
          <p:cNvPicPr preferRelativeResize="0"/>
          <p:nvPr/>
        </p:nvPicPr>
        <p:blipFill rotWithShape="1">
          <a:blip r:embed="rId3">
            <a:alphaModFix/>
          </a:blip>
          <a:srcRect/>
          <a:stretch/>
        </p:blipFill>
        <p:spPr>
          <a:xfrm>
            <a:off x="10838330" y="5233940"/>
            <a:ext cx="1171969" cy="1365944"/>
          </a:xfrm>
          <a:prstGeom prst="rect">
            <a:avLst/>
          </a:prstGeom>
          <a:noFill/>
          <a:ln>
            <a:noFill/>
          </a:ln>
        </p:spPr>
      </p:pic>
      <p:sp>
        <p:nvSpPr>
          <p:cNvPr id="257" name="Google Shape;257;g20ff3bbabda_3_42"/>
          <p:cNvSpPr txBox="1"/>
          <p:nvPr/>
        </p:nvSpPr>
        <p:spPr>
          <a:xfrm>
            <a:off x="192450" y="143350"/>
            <a:ext cx="11807100" cy="111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GB" sz="4800">
                <a:solidFill>
                  <a:srgbClr val="FFFFFF"/>
                </a:solidFill>
                <a:latin typeface="Comic Sans MS"/>
                <a:ea typeface="Comic Sans MS"/>
                <a:cs typeface="Comic Sans MS"/>
                <a:sym typeface="Comic Sans MS"/>
              </a:rPr>
              <a:t>1999 Melissa</a:t>
            </a:r>
            <a:endParaRPr sz="4800" b="0" i="0" u="none" strike="noStrike" cap="none">
              <a:solidFill>
                <a:srgbClr val="FFFFFF"/>
              </a:solidFill>
              <a:latin typeface="Comic Sans MS"/>
              <a:ea typeface="Comic Sans MS"/>
              <a:cs typeface="Comic Sans MS"/>
              <a:sym typeface="Comic Sans MS"/>
            </a:endParaRPr>
          </a:p>
        </p:txBody>
      </p:sp>
      <p:sp>
        <p:nvSpPr>
          <p:cNvPr id="258" name="Google Shape;258;g20ff3bbabda_3_42"/>
          <p:cNvSpPr txBox="1"/>
          <p:nvPr/>
        </p:nvSpPr>
        <p:spPr>
          <a:xfrm>
            <a:off x="1233800" y="1356100"/>
            <a:ext cx="9529500" cy="4926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None/>
            </a:pPr>
            <a:endParaRPr sz="2000">
              <a:solidFill>
                <a:schemeClr val="lt1"/>
              </a:solidFill>
              <a:latin typeface="Calibri"/>
              <a:ea typeface="Calibri"/>
              <a:cs typeface="Calibri"/>
              <a:sym typeface="Calibri"/>
            </a:endParaRPr>
          </a:p>
        </p:txBody>
      </p:sp>
      <p:pic>
        <p:nvPicPr>
          <p:cNvPr id="259" name="Google Shape;259;g20ff3bbabda_3_42"/>
          <p:cNvPicPr preferRelativeResize="0"/>
          <p:nvPr/>
        </p:nvPicPr>
        <p:blipFill>
          <a:blip r:embed="rId4">
            <a:alphaModFix/>
          </a:blip>
          <a:stretch>
            <a:fillRect/>
          </a:stretch>
        </p:blipFill>
        <p:spPr>
          <a:xfrm>
            <a:off x="2600700" y="1356100"/>
            <a:ext cx="6990599" cy="4394100"/>
          </a:xfrm>
          <a:prstGeom prst="rect">
            <a:avLst/>
          </a:prstGeom>
          <a:noFill/>
          <a:ln>
            <a:noFill/>
          </a:ln>
        </p:spPr>
      </p:pic>
    </p:spTree>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4047</Words>
  <Application>Microsoft Macintosh PowerPoint</Application>
  <PresentationFormat>Widescreen</PresentationFormat>
  <Paragraphs>212</Paragraphs>
  <Slides>19</Slides>
  <Notes>19</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19</vt:i4>
      </vt:variant>
    </vt:vector>
  </HeadingPairs>
  <TitlesOfParts>
    <vt:vector size="24" baseType="lpstr">
      <vt:lpstr>Arial</vt:lpstr>
      <vt:lpstr>Calibri</vt:lpstr>
      <vt:lpstr>Comic Sans MS</vt:lpstr>
      <vt:lpstr>1_Office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Dilan Goodwin</cp:lastModifiedBy>
  <cp:revision>1</cp:revision>
  <dcterms:created xsi:type="dcterms:W3CDTF">2018-05-13T11:45:40Z</dcterms:created>
  <dcterms:modified xsi:type="dcterms:W3CDTF">2023-02-24T14:16:38Z</dcterms:modified>
</cp:coreProperties>
</file>